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5"/>
  </p:notesMasterIdLst>
  <p:handoutMasterIdLst>
    <p:handoutMasterId r:id="rId26"/>
  </p:handoutMasterIdLst>
  <p:sldIdLst>
    <p:sldId id="256" r:id="rId2"/>
    <p:sldId id="326" r:id="rId3"/>
    <p:sldId id="336" r:id="rId4"/>
    <p:sldId id="337" r:id="rId5"/>
    <p:sldId id="327" r:id="rId6"/>
    <p:sldId id="328" r:id="rId7"/>
    <p:sldId id="338" r:id="rId8"/>
    <p:sldId id="339" r:id="rId9"/>
    <p:sldId id="260" r:id="rId10"/>
    <p:sldId id="261" r:id="rId11"/>
    <p:sldId id="262" r:id="rId12"/>
    <p:sldId id="263" r:id="rId13"/>
    <p:sldId id="265" r:id="rId14"/>
    <p:sldId id="266" r:id="rId15"/>
    <p:sldId id="279" r:id="rId16"/>
    <p:sldId id="334" r:id="rId17"/>
    <p:sldId id="335" r:id="rId18"/>
    <p:sldId id="340" r:id="rId19"/>
    <p:sldId id="341" r:id="rId20"/>
    <p:sldId id="311" r:id="rId21"/>
    <p:sldId id="312" r:id="rId22"/>
    <p:sldId id="276" r:id="rId23"/>
    <p:sldId id="342" r:id="rId2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60"/>
  </p:normalViewPr>
  <p:slideViewPr>
    <p:cSldViewPr>
      <p:cViewPr varScale="1">
        <p:scale>
          <a:sx n="80" d="100"/>
          <a:sy n="80" d="100"/>
        </p:scale>
        <p:origin x="96" y="3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C09F452-324C-43AB-9FE4-CAB21E94EDD1}" type="datetimeFigureOut">
              <a:rPr lang="en-US" smtClean="0"/>
              <a:t>4/25/2023</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C3FC722-2525-4946-8D06-8904866287AA}" type="slidenum">
              <a:rPr lang="en-US" smtClean="0"/>
              <a:t>‹#›</a:t>
            </a:fld>
            <a:endParaRPr lang="en-US" dirty="0"/>
          </a:p>
        </p:txBody>
      </p:sp>
    </p:spTree>
    <p:extLst>
      <p:ext uri="{BB962C8B-B14F-4D97-AF65-F5344CB8AC3E}">
        <p14:creationId xmlns:p14="http://schemas.microsoft.com/office/powerpoint/2010/main" val="15520408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5EAD5EF-1F47-4AE2-9AE5-3298CF4A7B83}" type="datetimeFigureOut">
              <a:rPr lang="en-US" smtClean="0"/>
              <a:t>4/25/2023</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0A4FB92-43CC-4FB2-A611-3DE729364FC4}" type="slidenum">
              <a:rPr lang="en-US" smtClean="0"/>
              <a:t>‹#›</a:t>
            </a:fld>
            <a:endParaRPr lang="en-US" dirty="0"/>
          </a:p>
        </p:txBody>
      </p:sp>
    </p:spTree>
    <p:extLst>
      <p:ext uri="{BB962C8B-B14F-4D97-AF65-F5344CB8AC3E}">
        <p14:creationId xmlns:p14="http://schemas.microsoft.com/office/powerpoint/2010/main" val="994908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lgn="ctr" eaLnBrk="1" latinLnBrk="0" hangingPunct="1"/>
            <a:fld id="{23A271A1-F6D6-438B-A432-4747EE7ECD40}" type="datetimeFigureOut">
              <a:rPr lang="en-US" smtClean="0"/>
              <a:pPr algn="ctr" eaLnBrk="1" latinLnBrk="0" hangingPunct="1"/>
              <a:t>4/25/2023</a:t>
            </a:fld>
            <a:endParaRPr lang="en-US" sz="2000" dirty="0">
              <a:solidFill>
                <a:srgbClr val="FFFFFF"/>
              </a:solidFill>
            </a:endParaRPr>
          </a:p>
        </p:txBody>
      </p:sp>
      <p:sp>
        <p:nvSpPr>
          <p:cNvPr id="5" name="Footer Placeholder 4"/>
          <p:cNvSpPr>
            <a:spLocks noGrp="1"/>
          </p:cNvSpPr>
          <p:nvPr>
            <p:ph type="ftr" sz="quarter" idx="11"/>
          </p:nvPr>
        </p:nvSpPr>
        <p:spPr/>
        <p:txBody>
          <a:bodyPr/>
          <a:lstStyle/>
          <a:p>
            <a:pPr algn="r"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dirty="0">
              <a:solidFill>
                <a:schemeClr val="tx2"/>
              </a:solidFill>
            </a:endParaRPr>
          </a:p>
        </p:txBody>
      </p:sp>
    </p:spTree>
    <p:extLst>
      <p:ext uri="{BB962C8B-B14F-4D97-AF65-F5344CB8AC3E}">
        <p14:creationId xmlns:p14="http://schemas.microsoft.com/office/powerpoint/2010/main" val="2051215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4/25/2023</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dirty="0">
              <a:solidFill>
                <a:srgbClr val="FFFFFF"/>
              </a:solidFill>
            </a:endParaRPr>
          </a:p>
        </p:txBody>
      </p:sp>
    </p:spTree>
    <p:extLst>
      <p:ext uri="{BB962C8B-B14F-4D97-AF65-F5344CB8AC3E}">
        <p14:creationId xmlns:p14="http://schemas.microsoft.com/office/powerpoint/2010/main" val="3626331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4/25/2023</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Tree>
    <p:extLst>
      <p:ext uri="{BB962C8B-B14F-4D97-AF65-F5344CB8AC3E}">
        <p14:creationId xmlns:p14="http://schemas.microsoft.com/office/powerpoint/2010/main" val="129747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4/25/2023</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dirty="0"/>
          </a:p>
        </p:txBody>
      </p:sp>
    </p:spTree>
    <p:extLst>
      <p:ext uri="{BB962C8B-B14F-4D97-AF65-F5344CB8AC3E}">
        <p14:creationId xmlns:p14="http://schemas.microsoft.com/office/powerpoint/2010/main" val="289436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4/25/2023</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dirty="0"/>
          </a:p>
        </p:txBody>
      </p:sp>
    </p:spTree>
    <p:extLst>
      <p:ext uri="{BB962C8B-B14F-4D97-AF65-F5344CB8AC3E}">
        <p14:creationId xmlns:p14="http://schemas.microsoft.com/office/powerpoint/2010/main" val="2659855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4/25/2023</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dirty="0">
              <a:solidFill>
                <a:srgbClr val="FFFFFF"/>
              </a:solidFill>
            </a:endParaRPr>
          </a:p>
        </p:txBody>
      </p:sp>
    </p:spTree>
    <p:extLst>
      <p:ext uri="{BB962C8B-B14F-4D97-AF65-F5344CB8AC3E}">
        <p14:creationId xmlns:p14="http://schemas.microsoft.com/office/powerpoint/2010/main" val="2310085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4/25/2023</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dirty="0">
              <a:solidFill>
                <a:schemeClr val="tx2"/>
              </a:solidFill>
            </a:endParaRPr>
          </a:p>
        </p:txBody>
      </p:sp>
    </p:spTree>
    <p:extLst>
      <p:ext uri="{BB962C8B-B14F-4D97-AF65-F5344CB8AC3E}">
        <p14:creationId xmlns:p14="http://schemas.microsoft.com/office/powerpoint/2010/main" val="1877485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4/25/2023</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dirty="0">
              <a:solidFill>
                <a:srgbClr val="FFFFFF"/>
              </a:solidFill>
            </a:endParaRPr>
          </a:p>
        </p:txBody>
      </p:sp>
    </p:spTree>
    <p:extLst>
      <p:ext uri="{BB962C8B-B14F-4D97-AF65-F5344CB8AC3E}">
        <p14:creationId xmlns:p14="http://schemas.microsoft.com/office/powerpoint/2010/main" val="3569274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4/25/2023</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800" dirty="0"/>
          </a:p>
        </p:txBody>
      </p:sp>
    </p:spTree>
    <p:extLst>
      <p:ext uri="{BB962C8B-B14F-4D97-AF65-F5344CB8AC3E}">
        <p14:creationId xmlns:p14="http://schemas.microsoft.com/office/powerpoint/2010/main" val="410148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4/25/2023</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dirty="0"/>
          </a:p>
        </p:txBody>
      </p:sp>
    </p:spTree>
    <p:extLst>
      <p:ext uri="{BB962C8B-B14F-4D97-AF65-F5344CB8AC3E}">
        <p14:creationId xmlns:p14="http://schemas.microsoft.com/office/powerpoint/2010/main" val="347655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4/25/2023</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dirty="0"/>
          </a:p>
        </p:txBody>
      </p:sp>
    </p:spTree>
    <p:extLst>
      <p:ext uri="{BB962C8B-B14F-4D97-AF65-F5344CB8AC3E}">
        <p14:creationId xmlns:p14="http://schemas.microsoft.com/office/powerpoint/2010/main" val="2580427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latinLnBrk="0" hangingPunct="1"/>
            <a:fld id="{23A271A1-F6D6-438B-A432-4747EE7ECD40}" type="datetimeFigureOut">
              <a:rPr lang="en-US" smtClean="0"/>
              <a:pPr eaLnBrk="1" latinLnBrk="0" hangingPunct="1"/>
              <a:t>4/25/2023</a:t>
            </a:fld>
            <a:endParaRPr lang="en-US" sz="1400" dirty="0">
              <a:solidFill>
                <a:schemeClr val="tx2"/>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r" eaLnBrk="1" latinLnBrk="0" hangingPunct="1"/>
            <a:endParaRPr kumimoji="0" lang="en-US" sz="1400" dirty="0">
              <a:solidFill>
                <a:schemeClr val="tx2"/>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extLst>
      <p:ext uri="{BB962C8B-B14F-4D97-AF65-F5344CB8AC3E}">
        <p14:creationId xmlns:p14="http://schemas.microsoft.com/office/powerpoint/2010/main" val="355786506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700D48D-C9AA-4000-A912-29A4FEA98A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1353" y="394887"/>
            <a:ext cx="4290647" cy="606822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281353" y="1931048"/>
            <a:ext cx="4214447" cy="1450237"/>
          </a:xfrm>
        </p:spPr>
        <p:txBody>
          <a:bodyPr>
            <a:noAutofit/>
          </a:bodyPr>
          <a:lstStyle/>
          <a:p>
            <a:r>
              <a:rPr lang="en-US" sz="4000" dirty="0">
                <a:solidFill>
                  <a:srgbClr val="FFFFFF"/>
                </a:solidFill>
              </a:rPr>
              <a:t>An Often Unsung Annual…..Marigold!</a:t>
            </a:r>
          </a:p>
        </p:txBody>
      </p:sp>
      <p:sp>
        <p:nvSpPr>
          <p:cNvPr id="3" name="Subtitle 2"/>
          <p:cNvSpPr>
            <a:spLocks noGrp="1"/>
          </p:cNvSpPr>
          <p:nvPr>
            <p:ph type="subTitle" idx="1"/>
          </p:nvPr>
        </p:nvSpPr>
        <p:spPr>
          <a:xfrm>
            <a:off x="763953" y="4292070"/>
            <a:ext cx="3343818" cy="1512888"/>
          </a:xfrm>
        </p:spPr>
        <p:txBody>
          <a:bodyPr>
            <a:normAutofit/>
          </a:bodyPr>
          <a:lstStyle/>
          <a:p>
            <a:pPr algn="l"/>
            <a:r>
              <a:rPr lang="en-US" dirty="0">
                <a:solidFill>
                  <a:srgbClr val="C9D007"/>
                </a:solidFill>
              </a:rPr>
              <a:t>By: Dennis Morgeson Agent for Horticulture Washington County</a:t>
            </a:r>
          </a:p>
        </p:txBody>
      </p:sp>
      <p:pic>
        <p:nvPicPr>
          <p:cNvPr id="4" name="Picture 3"/>
          <p:cNvPicPr>
            <a:picLocks noChangeAspect="1"/>
          </p:cNvPicPr>
          <p:nvPr/>
        </p:nvPicPr>
        <p:blipFill>
          <a:blip r:embed="rId2"/>
          <a:stretch>
            <a:fillRect/>
          </a:stretch>
        </p:blipFill>
        <p:spPr>
          <a:xfrm>
            <a:off x="4869196" y="4797287"/>
            <a:ext cx="4042570" cy="970217"/>
          </a:xfrm>
          <a:prstGeom prst="rect">
            <a:avLst/>
          </a:prstGeom>
        </p:spPr>
      </p:pic>
      <p:cxnSp>
        <p:nvCxnSpPr>
          <p:cNvPr id="12" name="Straight Connector 11">
            <a:extLst>
              <a:ext uri="{FF2B5EF4-FFF2-40B4-BE49-F238E27FC236}">
                <a16:creationId xmlns:a16="http://schemas.microsoft.com/office/drawing/2014/main" id="{805E69BC-D844-4AB5-9E35-ED458EE2965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6888134" y="2263140"/>
            <a:ext cx="0" cy="233172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312C673-8179-457E-AD2A-D1FAE4CC96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5506" y="4201833"/>
            <a:ext cx="2550319"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a:stretch>
            <a:fillRect/>
          </a:stretch>
        </p:blipFill>
        <p:spPr>
          <a:xfrm>
            <a:off x="4869196" y="533400"/>
            <a:ext cx="4042570" cy="2690835"/>
          </a:xfrm>
          <a:prstGeom prst="rect">
            <a:avLst/>
          </a:prstGeom>
        </p:spPr>
      </p:pic>
    </p:spTree>
    <p:extLst>
      <p:ext uri="{BB962C8B-B14F-4D97-AF65-F5344CB8AC3E}">
        <p14:creationId xmlns:p14="http://schemas.microsoft.com/office/powerpoint/2010/main" val="1517738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F225567B-E114-46F0-8CF0-0279C898D7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Graphic 27">
            <a:extLst>
              <a:ext uri="{FF2B5EF4-FFF2-40B4-BE49-F238E27FC236}">
                <a16:creationId xmlns:a16="http://schemas.microsoft.com/office/drawing/2014/main" id="{908FD149-E766-40B9-A1BE-106F9D0D4E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829943" y="-1141856"/>
            <a:ext cx="5486400" cy="9141714"/>
          </a:xfrm>
          <a:prstGeom prst="rect">
            <a:avLst/>
          </a:prstGeom>
        </p:spPr>
      </p:pic>
      <p:sp>
        <p:nvSpPr>
          <p:cNvPr id="2" name="Title 1"/>
          <p:cNvSpPr>
            <a:spLocks noGrp="1"/>
          </p:cNvSpPr>
          <p:nvPr>
            <p:ph type="title"/>
          </p:nvPr>
        </p:nvSpPr>
        <p:spPr>
          <a:xfrm>
            <a:off x="1097280" y="685797"/>
            <a:ext cx="3737995" cy="2263779"/>
          </a:xfrm>
        </p:spPr>
        <p:txBody>
          <a:bodyPr anchor="t">
            <a:normAutofit/>
          </a:bodyPr>
          <a:lstStyle/>
          <a:p>
            <a:r>
              <a:rPr lang="en-US" dirty="0"/>
              <a:t>Marigold-Tagetes</a:t>
            </a:r>
          </a:p>
        </p:txBody>
      </p:sp>
      <p:sp>
        <p:nvSpPr>
          <p:cNvPr id="30" name="Rectangle 29">
            <a:extLst>
              <a:ext uri="{FF2B5EF4-FFF2-40B4-BE49-F238E27FC236}">
                <a16:creationId xmlns:a16="http://schemas.microsoft.com/office/drawing/2014/main" id="{BDD7D857-3669-4A00-841C-A76022B89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823"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097280" y="3133724"/>
            <a:ext cx="3737995" cy="2746621"/>
          </a:xfrm>
        </p:spPr>
        <p:txBody>
          <a:bodyPr>
            <a:normAutofit/>
          </a:bodyPr>
          <a:lstStyle/>
          <a:p>
            <a:r>
              <a:rPr lang="en-US" sz="1600" dirty="0"/>
              <a:t>Tagetes is a genus of annual or perennial mostly herbaceous plants in the Asteraceae or sunflower family</a:t>
            </a:r>
          </a:p>
          <a:p>
            <a:r>
              <a:rPr lang="en-US" sz="1600" dirty="0"/>
              <a:t>Native to the South Western United States down into South America</a:t>
            </a:r>
          </a:p>
        </p:txBody>
      </p:sp>
      <p:pic>
        <p:nvPicPr>
          <p:cNvPr id="4" name="Picture 3"/>
          <p:cNvPicPr>
            <a:picLocks noChangeAspect="1"/>
          </p:cNvPicPr>
          <p:nvPr/>
        </p:nvPicPr>
        <p:blipFill rotWithShape="1">
          <a:blip r:embed="rId4"/>
          <a:srcRect l="28825" r="34571" b="1"/>
          <a:stretch/>
        </p:blipFill>
        <p:spPr>
          <a:xfrm flipH="1">
            <a:off x="4949022" y="719139"/>
            <a:ext cx="1976899" cy="5400768"/>
          </a:xfrm>
          <a:prstGeom prst="rect">
            <a:avLst/>
          </a:prstGeom>
        </p:spPr>
      </p:pic>
      <p:pic>
        <p:nvPicPr>
          <p:cNvPr id="6" name="Picture 5"/>
          <p:cNvPicPr>
            <a:picLocks noChangeAspect="1"/>
          </p:cNvPicPr>
          <p:nvPr/>
        </p:nvPicPr>
        <p:blipFill rotWithShape="1">
          <a:blip r:embed="rId5"/>
          <a:srcRect l="39857" r="23493"/>
          <a:stretch/>
        </p:blipFill>
        <p:spPr>
          <a:xfrm>
            <a:off x="6975296" y="725893"/>
            <a:ext cx="1976899" cy="5394014"/>
          </a:xfrm>
          <a:prstGeom prst="rect">
            <a:avLst/>
          </a:prstGeom>
        </p:spPr>
      </p:pic>
      <p:sp>
        <p:nvSpPr>
          <p:cNvPr id="32" name="Rectangle 31">
            <a:extLst>
              <a:ext uri="{FF2B5EF4-FFF2-40B4-BE49-F238E27FC236}">
                <a16:creationId xmlns:a16="http://schemas.microsoft.com/office/drawing/2014/main" id="{1F4F01AD-63CD-4D72-B088-D0BAA62C3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0009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335A262-7106-4571-BE09-CFA60A9DB0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7A6F043C-2A2A-4ECE-99FC-9670FAF956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00200" y="685800"/>
            <a:ext cx="7543800" cy="54864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2" name="Title 1">
            <a:extLst>
              <a:ext uri="{FF2B5EF4-FFF2-40B4-BE49-F238E27FC236}">
                <a16:creationId xmlns:a16="http://schemas.microsoft.com/office/drawing/2014/main" id="{8B9DF453-A585-4152-9013-0ED38DB99E11}"/>
              </a:ext>
            </a:extLst>
          </p:cNvPr>
          <p:cNvSpPr>
            <a:spLocks noGrp="1"/>
          </p:cNvSpPr>
          <p:nvPr>
            <p:ph type="title"/>
          </p:nvPr>
        </p:nvSpPr>
        <p:spPr>
          <a:xfrm>
            <a:off x="1097280" y="685800"/>
            <a:ext cx="3815379" cy="1692835"/>
          </a:xfrm>
        </p:spPr>
        <p:txBody>
          <a:bodyPr anchor="t">
            <a:normAutofit/>
          </a:bodyPr>
          <a:lstStyle/>
          <a:p>
            <a:r>
              <a:rPr lang="en-US" dirty="0"/>
              <a:t>History</a:t>
            </a:r>
          </a:p>
        </p:txBody>
      </p:sp>
      <p:sp>
        <p:nvSpPr>
          <p:cNvPr id="22" name="Rectangle 21">
            <a:extLst>
              <a:ext uri="{FF2B5EF4-FFF2-40B4-BE49-F238E27FC236}">
                <a16:creationId xmlns:a16="http://schemas.microsoft.com/office/drawing/2014/main" id="{046FE5A8-8C9A-4D97-A7C4-214929653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823"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9F39EEE-DB0D-4FD3-B044-97CDFDAC5F6C}"/>
              </a:ext>
            </a:extLst>
          </p:cNvPr>
          <p:cNvSpPr>
            <a:spLocks noGrp="1"/>
          </p:cNvSpPr>
          <p:nvPr>
            <p:ph idx="1"/>
          </p:nvPr>
        </p:nvSpPr>
        <p:spPr>
          <a:xfrm>
            <a:off x="1094993" y="1905000"/>
            <a:ext cx="3815379" cy="3609416"/>
          </a:xfrm>
        </p:spPr>
        <p:txBody>
          <a:bodyPr>
            <a:normAutofit/>
          </a:bodyPr>
          <a:lstStyle/>
          <a:p>
            <a:r>
              <a:rPr lang="en-US" sz="1600" dirty="0"/>
              <a:t>Marigolds were discovered in the 16</a:t>
            </a:r>
            <a:r>
              <a:rPr lang="en-US" sz="1600" baseline="30000" dirty="0"/>
              <a:t>th</a:t>
            </a:r>
            <a:r>
              <a:rPr lang="en-US" sz="1600" dirty="0"/>
              <a:t> century and brought to Europe and Northern Africa where they were quickly adopted into gardens</a:t>
            </a:r>
          </a:p>
          <a:p>
            <a:r>
              <a:rPr lang="en-US" sz="1600" dirty="0"/>
              <a:t>The tall marigold naturalized in Northern Africa by the time the British were introduced to it and hence they named it African Marigold….similar with the smaller version being introduced to the British from France. </a:t>
            </a:r>
          </a:p>
          <a:p>
            <a:endParaRPr lang="en-US" sz="1600" dirty="0"/>
          </a:p>
          <a:p>
            <a:endParaRPr lang="en-US" sz="1600" dirty="0"/>
          </a:p>
        </p:txBody>
      </p:sp>
      <p:pic>
        <p:nvPicPr>
          <p:cNvPr id="4" name="Picture 3">
            <a:extLst>
              <a:ext uri="{FF2B5EF4-FFF2-40B4-BE49-F238E27FC236}">
                <a16:creationId xmlns:a16="http://schemas.microsoft.com/office/drawing/2014/main" id="{79BA3EBD-402B-42D8-8F5A-484BA296505B}"/>
              </a:ext>
            </a:extLst>
          </p:cNvPr>
          <p:cNvPicPr>
            <a:picLocks noChangeAspect="1"/>
          </p:cNvPicPr>
          <p:nvPr/>
        </p:nvPicPr>
        <p:blipFill rotWithShape="1">
          <a:blip r:embed="rId2"/>
          <a:srcRect l="11288" r="22779" b="1"/>
          <a:stretch/>
        </p:blipFill>
        <p:spPr>
          <a:xfrm>
            <a:off x="5145741" y="1048447"/>
            <a:ext cx="3603812" cy="4805082"/>
          </a:xfrm>
          <a:prstGeom prst="rect">
            <a:avLst/>
          </a:prstGeom>
        </p:spPr>
      </p:pic>
      <p:sp>
        <p:nvSpPr>
          <p:cNvPr id="24" name="Rectangle 23">
            <a:extLst>
              <a:ext uri="{FF2B5EF4-FFF2-40B4-BE49-F238E27FC236}">
                <a16:creationId xmlns:a16="http://schemas.microsoft.com/office/drawing/2014/main" id="{B6297F2B-78AD-4022-83A4-78FC55E113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80063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D25506F-F092-4BA1-AF55-918C50933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53DDC01D-1457-421B-91B7-A37911A142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00200" y="685800"/>
            <a:ext cx="7543800" cy="54864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pic>
        <p:nvPicPr>
          <p:cNvPr id="22" name="Graphic 21">
            <a:extLst>
              <a:ext uri="{FF2B5EF4-FFF2-40B4-BE49-F238E27FC236}">
                <a16:creationId xmlns:a16="http://schemas.microsoft.com/office/drawing/2014/main" id="{62D6955C-623F-4E24-BDCB-C554684CBF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867262" y="-1147196"/>
            <a:ext cx="5475723" cy="9141714"/>
          </a:xfrm>
          <a:prstGeom prst="rect">
            <a:avLst/>
          </a:prstGeom>
        </p:spPr>
      </p:pic>
      <p:sp>
        <p:nvSpPr>
          <p:cNvPr id="2" name="Title 1">
            <a:extLst>
              <a:ext uri="{FF2B5EF4-FFF2-40B4-BE49-F238E27FC236}">
                <a16:creationId xmlns:a16="http://schemas.microsoft.com/office/drawing/2014/main" id="{32463696-6C10-423E-8121-23AC8ED0C91F}"/>
              </a:ext>
            </a:extLst>
          </p:cNvPr>
          <p:cNvSpPr>
            <a:spLocks noGrp="1"/>
          </p:cNvSpPr>
          <p:nvPr>
            <p:ph type="title"/>
          </p:nvPr>
        </p:nvSpPr>
        <p:spPr>
          <a:xfrm>
            <a:off x="1097280" y="685800"/>
            <a:ext cx="3662172" cy="2252306"/>
          </a:xfrm>
        </p:spPr>
        <p:txBody>
          <a:bodyPr anchor="t">
            <a:normAutofit/>
          </a:bodyPr>
          <a:lstStyle/>
          <a:p>
            <a:r>
              <a:rPr lang="en-US" dirty="0"/>
              <a:t>History</a:t>
            </a:r>
          </a:p>
        </p:txBody>
      </p:sp>
      <p:sp>
        <p:nvSpPr>
          <p:cNvPr id="24" name="Rectangle 23">
            <a:extLst>
              <a:ext uri="{FF2B5EF4-FFF2-40B4-BE49-F238E27FC236}">
                <a16:creationId xmlns:a16="http://schemas.microsoft.com/office/drawing/2014/main" id="{FB154F73-29A0-4CF8-939B-DD0DDA229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823"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06EDEAF-F42F-48FA-803F-2991D2939751}"/>
              </a:ext>
            </a:extLst>
          </p:cNvPr>
          <p:cNvSpPr>
            <a:spLocks noGrp="1"/>
          </p:cNvSpPr>
          <p:nvPr>
            <p:ph idx="1"/>
          </p:nvPr>
        </p:nvSpPr>
        <p:spPr>
          <a:xfrm>
            <a:off x="152400" y="2498792"/>
            <a:ext cx="4607052" cy="3673408"/>
          </a:xfrm>
        </p:spPr>
        <p:txBody>
          <a:bodyPr>
            <a:normAutofit/>
          </a:bodyPr>
          <a:lstStyle/>
          <a:p>
            <a:r>
              <a:rPr lang="en-US" sz="1600" dirty="0"/>
              <a:t>In Mexico marigold was regarded as the day of the dead flower in Pre-Hispanic Mexico and is still sold in markets as a remembrance flower.</a:t>
            </a:r>
          </a:p>
          <a:p>
            <a:r>
              <a:rPr lang="en-US" sz="1600" dirty="0"/>
              <a:t>In Spain marigolds were favorites to be placed on the altar of the Virgin Mary….Mary’s Gold became marigold. </a:t>
            </a:r>
          </a:p>
          <a:p>
            <a:r>
              <a:rPr lang="en-US" sz="1600" dirty="0"/>
              <a:t>In India the flower has religious significance and is known as the friendship flower.</a:t>
            </a:r>
          </a:p>
          <a:p>
            <a:r>
              <a:rPr lang="en-US" sz="1600" dirty="0"/>
              <a:t>By the Early 1800’s marigolds were well known in American gardens.</a:t>
            </a:r>
          </a:p>
          <a:p>
            <a:r>
              <a:rPr lang="en-US" sz="1600" dirty="0"/>
              <a:t>Joseph Beck author of The Flower Garden in 1851 described the French Marigold as …one of the old-fashioned flowers deservedly popular from the brilliancy and variegation of its flowers.</a:t>
            </a:r>
          </a:p>
        </p:txBody>
      </p:sp>
      <p:pic>
        <p:nvPicPr>
          <p:cNvPr id="4" name="Picture 3">
            <a:extLst>
              <a:ext uri="{FF2B5EF4-FFF2-40B4-BE49-F238E27FC236}">
                <a16:creationId xmlns:a16="http://schemas.microsoft.com/office/drawing/2014/main" id="{E25BF782-B8C4-463C-B5B5-48260E1AF48B}"/>
              </a:ext>
            </a:extLst>
          </p:cNvPr>
          <p:cNvPicPr>
            <a:picLocks noChangeAspect="1"/>
          </p:cNvPicPr>
          <p:nvPr/>
        </p:nvPicPr>
        <p:blipFill rotWithShape="1">
          <a:blip r:embed="rId4"/>
          <a:srcRect l="19846" r="5156" b="2"/>
          <a:stretch/>
        </p:blipFill>
        <p:spPr>
          <a:xfrm>
            <a:off x="4911852" y="1219200"/>
            <a:ext cx="3843665" cy="5124887"/>
          </a:xfrm>
          <a:prstGeom prst="rect">
            <a:avLst/>
          </a:prstGeom>
        </p:spPr>
      </p:pic>
      <p:sp>
        <p:nvSpPr>
          <p:cNvPr id="26" name="Rectangle 25">
            <a:extLst>
              <a:ext uri="{FF2B5EF4-FFF2-40B4-BE49-F238E27FC236}">
                <a16:creationId xmlns:a16="http://schemas.microsoft.com/office/drawing/2014/main" id="{9B0011D9-F7F7-406C-9DF8-6E5D0404D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0489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Nomenclature</a:t>
            </a:r>
          </a:p>
        </p:txBody>
      </p:sp>
      <p:sp>
        <p:nvSpPr>
          <p:cNvPr id="3" name="Content Placeholder 2"/>
          <p:cNvSpPr>
            <a:spLocks noGrp="1"/>
          </p:cNvSpPr>
          <p:nvPr>
            <p:ph idx="1"/>
          </p:nvPr>
        </p:nvSpPr>
        <p:spPr>
          <a:xfrm>
            <a:off x="628650" y="1600200"/>
            <a:ext cx="7886700" cy="4576763"/>
          </a:xfrm>
        </p:spPr>
        <p:txBody>
          <a:bodyPr/>
          <a:lstStyle/>
          <a:p>
            <a:r>
              <a:rPr lang="en-US" dirty="0"/>
              <a:t>The name Tagetes means born from the plowing of the earth…which is likely referenced by how easily the plants germinate and grow</a:t>
            </a:r>
          </a:p>
          <a:p>
            <a:r>
              <a:rPr lang="en-US" dirty="0"/>
              <a:t>In warmer regions the plants can also regrow from previous years stems!</a:t>
            </a:r>
          </a:p>
          <a:p>
            <a:r>
              <a:rPr lang="en-US" dirty="0"/>
              <a:t>Tagetes erectus is often termed African Marigold and Tagetes patula is termed French Marigold…although all Marigolds are actually American.  </a:t>
            </a:r>
          </a:p>
        </p:txBody>
      </p:sp>
    </p:spTree>
    <p:extLst>
      <p:ext uri="{BB962C8B-B14F-4D97-AF65-F5344CB8AC3E}">
        <p14:creationId xmlns:p14="http://schemas.microsoft.com/office/powerpoint/2010/main" val="3880435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6492A0D-6B2B-464C-AB85-8A2AC0D77D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53DDC01D-1457-421B-91B7-A37911A142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00200" y="685800"/>
            <a:ext cx="7543800" cy="54864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pic>
        <p:nvPicPr>
          <p:cNvPr id="13" name="Graphic 12">
            <a:extLst>
              <a:ext uri="{FF2B5EF4-FFF2-40B4-BE49-F238E27FC236}">
                <a16:creationId xmlns:a16="http://schemas.microsoft.com/office/drawing/2014/main" id="{62D6955C-623F-4E24-BDCB-C554684CBF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867262" y="-1147196"/>
            <a:ext cx="5475723" cy="9141714"/>
          </a:xfrm>
          <a:prstGeom prst="rect">
            <a:avLst/>
          </a:prstGeom>
        </p:spPr>
      </p:pic>
      <p:sp>
        <p:nvSpPr>
          <p:cNvPr id="2" name="Title 1"/>
          <p:cNvSpPr>
            <a:spLocks noGrp="1"/>
          </p:cNvSpPr>
          <p:nvPr>
            <p:ph type="title"/>
          </p:nvPr>
        </p:nvSpPr>
        <p:spPr>
          <a:xfrm>
            <a:off x="1097280" y="685800"/>
            <a:ext cx="3662172" cy="2252306"/>
          </a:xfrm>
        </p:spPr>
        <p:txBody>
          <a:bodyPr anchor="t">
            <a:normAutofit/>
          </a:bodyPr>
          <a:lstStyle/>
          <a:p>
            <a:r>
              <a:rPr lang="en-US" dirty="0"/>
              <a:t>Uses</a:t>
            </a:r>
          </a:p>
        </p:txBody>
      </p:sp>
      <p:sp>
        <p:nvSpPr>
          <p:cNvPr id="15" name="Rectangle 14">
            <a:extLst>
              <a:ext uri="{FF2B5EF4-FFF2-40B4-BE49-F238E27FC236}">
                <a16:creationId xmlns:a16="http://schemas.microsoft.com/office/drawing/2014/main" id="{FB154F73-29A0-4CF8-939B-DD0DDA229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823"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533400" y="2362200"/>
            <a:ext cx="4226051" cy="3518145"/>
          </a:xfrm>
        </p:spPr>
        <p:txBody>
          <a:bodyPr>
            <a:normAutofit/>
          </a:bodyPr>
          <a:lstStyle/>
          <a:p>
            <a:r>
              <a:rPr lang="en-US" sz="1500" dirty="0"/>
              <a:t>Because of the musky pungent scent some varieties are said to deter pests….?</a:t>
            </a:r>
          </a:p>
          <a:p>
            <a:r>
              <a:rPr lang="en-US" sz="1500" dirty="0"/>
              <a:t>Tagetes does in fact exude antibacterial properties into the soil…..legumes?</a:t>
            </a:r>
          </a:p>
          <a:p>
            <a:r>
              <a:rPr lang="en-US" sz="1500" dirty="0"/>
              <a:t>Marigold is often added or used as a colorant for foods such as pasta, oils, mayo, baked goods, dairy products, mustard, and poultry feeds.</a:t>
            </a:r>
          </a:p>
          <a:p>
            <a:r>
              <a:rPr lang="en-US" sz="1500" dirty="0"/>
              <a:t>Marigolds are a plant food for some butterfly caterpillars</a:t>
            </a:r>
          </a:p>
        </p:txBody>
      </p:sp>
      <p:pic>
        <p:nvPicPr>
          <p:cNvPr id="4" name="Picture 3">
            <a:extLst>
              <a:ext uri="{FF2B5EF4-FFF2-40B4-BE49-F238E27FC236}">
                <a16:creationId xmlns:a16="http://schemas.microsoft.com/office/drawing/2014/main" id="{39BAE0D0-BAB9-4C3C-B8BA-57DAC78411DD}"/>
              </a:ext>
            </a:extLst>
          </p:cNvPr>
          <p:cNvPicPr>
            <a:picLocks noChangeAspect="1"/>
          </p:cNvPicPr>
          <p:nvPr/>
        </p:nvPicPr>
        <p:blipFill>
          <a:blip r:embed="rId4"/>
          <a:stretch>
            <a:fillRect/>
          </a:stretch>
        </p:blipFill>
        <p:spPr>
          <a:xfrm>
            <a:off x="4927459" y="2391905"/>
            <a:ext cx="3843665" cy="2343698"/>
          </a:xfrm>
          <a:prstGeom prst="rect">
            <a:avLst/>
          </a:prstGeom>
        </p:spPr>
      </p:pic>
      <p:sp>
        <p:nvSpPr>
          <p:cNvPr id="17" name="Rectangle 16">
            <a:extLst>
              <a:ext uri="{FF2B5EF4-FFF2-40B4-BE49-F238E27FC236}">
                <a16:creationId xmlns:a16="http://schemas.microsoft.com/office/drawing/2014/main" id="{9B0011D9-F7F7-406C-9DF8-6E5D0404D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99876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A3EDD8B-F104-4A55-99F5-E4331DC457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4AB268CE-4919-4272-9519-2BF1C993F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00200" y="685800"/>
            <a:ext cx="7543800" cy="54864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pic>
        <p:nvPicPr>
          <p:cNvPr id="32" name="Graphic 31">
            <a:extLst>
              <a:ext uri="{FF2B5EF4-FFF2-40B4-BE49-F238E27FC236}">
                <a16:creationId xmlns:a16="http://schemas.microsoft.com/office/drawing/2014/main" id="{68058C27-89F7-4E4D-9216-DE9D206C38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829943" y="-1141856"/>
            <a:ext cx="5486400" cy="9141714"/>
          </a:xfrm>
          <a:prstGeom prst="rect">
            <a:avLst/>
          </a:prstGeom>
        </p:spPr>
      </p:pic>
      <p:sp>
        <p:nvSpPr>
          <p:cNvPr id="2" name="Title 1">
            <a:extLst>
              <a:ext uri="{FF2B5EF4-FFF2-40B4-BE49-F238E27FC236}">
                <a16:creationId xmlns:a16="http://schemas.microsoft.com/office/drawing/2014/main" id="{D4888B3A-8A61-4B89-9A8A-498A7389705D}"/>
              </a:ext>
            </a:extLst>
          </p:cNvPr>
          <p:cNvSpPr>
            <a:spLocks noGrp="1"/>
          </p:cNvSpPr>
          <p:nvPr>
            <p:ph type="title"/>
          </p:nvPr>
        </p:nvSpPr>
        <p:spPr>
          <a:xfrm>
            <a:off x="1097280" y="685797"/>
            <a:ext cx="3771900" cy="2263779"/>
          </a:xfrm>
        </p:spPr>
        <p:txBody>
          <a:bodyPr anchor="t">
            <a:normAutofit/>
          </a:bodyPr>
          <a:lstStyle/>
          <a:p>
            <a:r>
              <a:rPr lang="en-US" dirty="0"/>
              <a:t>Marigold As An Herb </a:t>
            </a:r>
          </a:p>
        </p:txBody>
      </p:sp>
      <p:sp>
        <p:nvSpPr>
          <p:cNvPr id="34" name="Rectangle 33">
            <a:extLst>
              <a:ext uri="{FF2B5EF4-FFF2-40B4-BE49-F238E27FC236}">
                <a16:creationId xmlns:a16="http://schemas.microsoft.com/office/drawing/2014/main" id="{CD3460B9-1ECC-431D-917D-DF335964EE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823"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BA4C868-51D3-47FE-9258-E4CE4DD44D03}"/>
              </a:ext>
            </a:extLst>
          </p:cNvPr>
          <p:cNvSpPr>
            <a:spLocks noGrp="1"/>
          </p:cNvSpPr>
          <p:nvPr>
            <p:ph idx="1"/>
          </p:nvPr>
        </p:nvSpPr>
        <p:spPr>
          <a:xfrm>
            <a:off x="989024" y="2738069"/>
            <a:ext cx="3771900" cy="2746621"/>
          </a:xfrm>
        </p:spPr>
        <p:txBody>
          <a:bodyPr>
            <a:normAutofit/>
          </a:bodyPr>
          <a:lstStyle/>
          <a:p>
            <a:r>
              <a:rPr lang="en-US" sz="1800" dirty="0"/>
              <a:t>Tagetes lucida is used to prepare a sweet, anise, flavored medicinal tea in Mexico. And is also used as a culinary herb in warm climates as a substitute for tarragon. </a:t>
            </a:r>
          </a:p>
          <a:p>
            <a:r>
              <a:rPr lang="en-US" sz="1800" dirty="0"/>
              <a:t>Also known as Texas Tarragon or Mexican Tarragon</a:t>
            </a:r>
          </a:p>
        </p:txBody>
      </p:sp>
      <p:pic>
        <p:nvPicPr>
          <p:cNvPr id="5" name="Picture 4">
            <a:extLst>
              <a:ext uri="{FF2B5EF4-FFF2-40B4-BE49-F238E27FC236}">
                <a16:creationId xmlns:a16="http://schemas.microsoft.com/office/drawing/2014/main" id="{D028E330-E91F-40D6-BF43-C88D4E43DAD6}"/>
              </a:ext>
            </a:extLst>
          </p:cNvPr>
          <p:cNvPicPr>
            <a:picLocks noChangeAspect="1"/>
          </p:cNvPicPr>
          <p:nvPr/>
        </p:nvPicPr>
        <p:blipFill rotWithShape="1">
          <a:blip r:embed="rId4"/>
          <a:srcRect l="27062" r="24131" b="-3"/>
          <a:stretch/>
        </p:blipFill>
        <p:spPr>
          <a:xfrm>
            <a:off x="5014809" y="733425"/>
            <a:ext cx="1987069" cy="5428551"/>
          </a:xfrm>
          <a:prstGeom prst="rect">
            <a:avLst/>
          </a:prstGeom>
        </p:spPr>
      </p:pic>
      <p:pic>
        <p:nvPicPr>
          <p:cNvPr id="4" name="Picture 3">
            <a:extLst>
              <a:ext uri="{FF2B5EF4-FFF2-40B4-BE49-F238E27FC236}">
                <a16:creationId xmlns:a16="http://schemas.microsoft.com/office/drawing/2014/main" id="{BF5AAEAB-DFED-418D-A21C-F6E240C3F158}"/>
              </a:ext>
            </a:extLst>
          </p:cNvPr>
          <p:cNvPicPr>
            <a:picLocks noChangeAspect="1"/>
          </p:cNvPicPr>
          <p:nvPr/>
        </p:nvPicPr>
        <p:blipFill rotWithShape="1">
          <a:blip r:embed="rId5"/>
          <a:srcRect l="35788" r="38502" b="-1"/>
          <a:stretch/>
        </p:blipFill>
        <p:spPr>
          <a:xfrm>
            <a:off x="7059702" y="740214"/>
            <a:ext cx="1987069" cy="5421762"/>
          </a:xfrm>
          <a:prstGeom prst="rect">
            <a:avLst/>
          </a:prstGeom>
        </p:spPr>
      </p:pic>
      <p:sp>
        <p:nvSpPr>
          <p:cNvPr id="36" name="Rectangle 35">
            <a:extLst>
              <a:ext uri="{FF2B5EF4-FFF2-40B4-BE49-F238E27FC236}">
                <a16:creationId xmlns:a16="http://schemas.microsoft.com/office/drawing/2014/main" id="{49119D18-CE20-4772-B1BA-33A0B5F99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16108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A3EDD8B-F104-4A55-99F5-E4331DC457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4AB268CE-4919-4272-9519-2BF1C993F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00200" y="685800"/>
            <a:ext cx="7543800" cy="54864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pic>
        <p:nvPicPr>
          <p:cNvPr id="23" name="Graphic 22">
            <a:extLst>
              <a:ext uri="{FF2B5EF4-FFF2-40B4-BE49-F238E27FC236}">
                <a16:creationId xmlns:a16="http://schemas.microsoft.com/office/drawing/2014/main" id="{68058C27-89F7-4E4D-9216-DE9D206C38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829943" y="-1141856"/>
            <a:ext cx="5486400" cy="9141714"/>
          </a:xfrm>
          <a:prstGeom prst="rect">
            <a:avLst/>
          </a:prstGeom>
        </p:spPr>
      </p:pic>
      <p:sp>
        <p:nvSpPr>
          <p:cNvPr id="2" name="Title 1">
            <a:extLst>
              <a:ext uri="{FF2B5EF4-FFF2-40B4-BE49-F238E27FC236}">
                <a16:creationId xmlns:a16="http://schemas.microsoft.com/office/drawing/2014/main" id="{644EAD34-C454-4185-AB16-AF90ED3A923B}"/>
              </a:ext>
            </a:extLst>
          </p:cNvPr>
          <p:cNvSpPr>
            <a:spLocks noGrp="1"/>
          </p:cNvSpPr>
          <p:nvPr>
            <p:ph type="title"/>
          </p:nvPr>
        </p:nvSpPr>
        <p:spPr>
          <a:xfrm>
            <a:off x="1097280" y="685797"/>
            <a:ext cx="3771900" cy="2263779"/>
          </a:xfrm>
        </p:spPr>
        <p:txBody>
          <a:bodyPr anchor="t">
            <a:normAutofit/>
          </a:bodyPr>
          <a:lstStyle/>
          <a:p>
            <a:r>
              <a:rPr lang="en-US" dirty="0"/>
              <a:t>Marigold As An Herb</a:t>
            </a:r>
          </a:p>
        </p:txBody>
      </p:sp>
      <p:sp>
        <p:nvSpPr>
          <p:cNvPr id="25" name="Rectangle 24">
            <a:extLst>
              <a:ext uri="{FF2B5EF4-FFF2-40B4-BE49-F238E27FC236}">
                <a16:creationId xmlns:a16="http://schemas.microsoft.com/office/drawing/2014/main" id="{CD3460B9-1ECC-431D-917D-DF335964EE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823"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F5C22F2-FD7C-42D8-BBD2-3EC126A09887}"/>
              </a:ext>
            </a:extLst>
          </p:cNvPr>
          <p:cNvSpPr>
            <a:spLocks noGrp="1"/>
          </p:cNvSpPr>
          <p:nvPr>
            <p:ph idx="1"/>
          </p:nvPr>
        </p:nvSpPr>
        <p:spPr>
          <a:xfrm>
            <a:off x="1097280" y="3133724"/>
            <a:ext cx="3771900" cy="2746621"/>
          </a:xfrm>
        </p:spPr>
        <p:txBody>
          <a:bodyPr>
            <a:normAutofit/>
          </a:bodyPr>
          <a:lstStyle/>
          <a:p>
            <a:r>
              <a:rPr lang="en-US" sz="1600" dirty="0"/>
              <a:t>Tagetes minuta is native to southern South America and is used as a culinary herb in Peru, Ecuador, Chile, and Bolivia.</a:t>
            </a:r>
          </a:p>
          <a:p>
            <a:r>
              <a:rPr lang="en-US" sz="1600" dirty="0"/>
              <a:t>It is used as a paste to make potato dishes and said to have notes of sweet basil, tarragon, mint, and citrus. </a:t>
            </a:r>
          </a:p>
          <a:p>
            <a:pPr marL="0" indent="0">
              <a:buNone/>
            </a:pPr>
            <a:endParaRPr lang="en-US" sz="1600" dirty="0"/>
          </a:p>
          <a:p>
            <a:endParaRPr lang="en-US" sz="1600" dirty="0"/>
          </a:p>
        </p:txBody>
      </p:sp>
      <p:pic>
        <p:nvPicPr>
          <p:cNvPr id="5" name="Picture 4">
            <a:extLst>
              <a:ext uri="{FF2B5EF4-FFF2-40B4-BE49-F238E27FC236}">
                <a16:creationId xmlns:a16="http://schemas.microsoft.com/office/drawing/2014/main" id="{4A7B17FC-2C59-4F7F-AD42-DF112E5F0518}"/>
              </a:ext>
            </a:extLst>
          </p:cNvPr>
          <p:cNvPicPr>
            <a:picLocks noChangeAspect="1"/>
          </p:cNvPicPr>
          <p:nvPr/>
        </p:nvPicPr>
        <p:blipFill rotWithShape="1">
          <a:blip r:embed="rId4"/>
          <a:srcRect l="33993" r="41574" b="2"/>
          <a:stretch/>
        </p:blipFill>
        <p:spPr>
          <a:xfrm>
            <a:off x="5014809" y="733425"/>
            <a:ext cx="1987069" cy="5428551"/>
          </a:xfrm>
          <a:prstGeom prst="rect">
            <a:avLst/>
          </a:prstGeom>
        </p:spPr>
      </p:pic>
      <p:pic>
        <p:nvPicPr>
          <p:cNvPr id="4" name="Picture 3" descr="A close-up of a plant&#10;&#10;Description automatically generated with low confidence">
            <a:extLst>
              <a:ext uri="{FF2B5EF4-FFF2-40B4-BE49-F238E27FC236}">
                <a16:creationId xmlns:a16="http://schemas.microsoft.com/office/drawing/2014/main" id="{19477C74-CD0A-4199-A454-C529D26FA878}"/>
              </a:ext>
            </a:extLst>
          </p:cNvPr>
          <p:cNvPicPr>
            <a:picLocks noChangeAspect="1"/>
          </p:cNvPicPr>
          <p:nvPr/>
        </p:nvPicPr>
        <p:blipFill rotWithShape="1">
          <a:blip r:embed="rId5"/>
          <a:srcRect l="35837" r="30187" b="1"/>
          <a:stretch/>
        </p:blipFill>
        <p:spPr>
          <a:xfrm>
            <a:off x="7059702" y="740214"/>
            <a:ext cx="1987069" cy="5421762"/>
          </a:xfrm>
          <a:prstGeom prst="rect">
            <a:avLst/>
          </a:prstGeom>
        </p:spPr>
      </p:pic>
      <p:sp>
        <p:nvSpPr>
          <p:cNvPr id="27" name="Rectangle 26">
            <a:extLst>
              <a:ext uri="{FF2B5EF4-FFF2-40B4-BE49-F238E27FC236}">
                <a16:creationId xmlns:a16="http://schemas.microsoft.com/office/drawing/2014/main" id="{49119D18-CE20-4772-B1BA-33A0B5F99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20095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Soil Preparations for New and Existing Flower Beds</a:t>
            </a:r>
          </a:p>
        </p:txBody>
      </p:sp>
      <p:sp>
        <p:nvSpPr>
          <p:cNvPr id="3" name="Content Placeholder 2"/>
          <p:cNvSpPr>
            <a:spLocks noGrp="1"/>
          </p:cNvSpPr>
          <p:nvPr>
            <p:ph idx="1"/>
          </p:nvPr>
        </p:nvSpPr>
        <p:spPr/>
        <p:txBody>
          <a:bodyPr/>
          <a:lstStyle/>
          <a:p>
            <a:r>
              <a:rPr lang="en-US" dirty="0"/>
              <a:t>Take soil samples</a:t>
            </a:r>
          </a:p>
          <a:p>
            <a:pPr lvl="1"/>
            <a:r>
              <a:rPr lang="en-US" dirty="0"/>
              <a:t>Collect 10-15 plugs per area.</a:t>
            </a:r>
          </a:p>
          <a:p>
            <a:pPr lvl="1"/>
            <a:r>
              <a:rPr lang="en-US" dirty="0"/>
              <a:t>Collect soil from surface to 6 inches deep</a:t>
            </a:r>
          </a:p>
          <a:p>
            <a:pPr lvl="1"/>
            <a:r>
              <a:rPr lang="en-US" dirty="0"/>
              <a:t> Mix sub samples together in sample bag</a:t>
            </a:r>
          </a:p>
          <a:p>
            <a:pPr lvl="1"/>
            <a:r>
              <a:rPr lang="en-US" dirty="0"/>
              <a:t>Soil samples are tested in UK’s soil lab</a:t>
            </a:r>
          </a:p>
          <a:p>
            <a:pPr lvl="2"/>
            <a:r>
              <a:rPr lang="en-US" dirty="0"/>
              <a:t>Washington County- FREE!!!!</a:t>
            </a:r>
          </a:p>
          <a:p>
            <a:pPr lvl="1"/>
            <a:endParaRPr lang="en-US" dirty="0"/>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71360" y="1851660"/>
            <a:ext cx="1771650"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2" name="Picture 2" descr="C:\PC HugWare\pcHugBug Deluxe Lite\PC HugWare\Collections\Images\painted\Garden Seeds\Garden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7600" y="4655445"/>
            <a:ext cx="3048000" cy="1926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5471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D25506F-F092-4BA1-AF55-918C50933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53DDC01D-1457-421B-91B7-A37911A142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00200" y="685800"/>
            <a:ext cx="7543800" cy="54864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pic>
        <p:nvPicPr>
          <p:cNvPr id="75" name="Graphic 74">
            <a:extLst>
              <a:ext uri="{FF2B5EF4-FFF2-40B4-BE49-F238E27FC236}">
                <a16:creationId xmlns:a16="http://schemas.microsoft.com/office/drawing/2014/main" id="{62D6955C-623F-4E24-BDCB-C554684CBF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867262" y="-1147196"/>
            <a:ext cx="5475723" cy="9141714"/>
          </a:xfrm>
          <a:prstGeom prst="rect">
            <a:avLst/>
          </a:prstGeom>
        </p:spPr>
      </p:pic>
      <p:sp>
        <p:nvSpPr>
          <p:cNvPr id="2" name="Title 1"/>
          <p:cNvSpPr>
            <a:spLocks noGrp="1"/>
          </p:cNvSpPr>
          <p:nvPr>
            <p:ph type="title"/>
          </p:nvPr>
        </p:nvSpPr>
        <p:spPr>
          <a:xfrm>
            <a:off x="1097280" y="685800"/>
            <a:ext cx="3662172" cy="2252306"/>
          </a:xfrm>
        </p:spPr>
        <p:txBody>
          <a:bodyPr anchor="t">
            <a:normAutofit/>
          </a:bodyPr>
          <a:lstStyle/>
          <a:p>
            <a:r>
              <a:rPr lang="en-US" dirty="0"/>
              <a:t>Fertilization</a:t>
            </a:r>
          </a:p>
        </p:txBody>
      </p:sp>
      <p:sp>
        <p:nvSpPr>
          <p:cNvPr id="77" name="Rectangle 76">
            <a:extLst>
              <a:ext uri="{FF2B5EF4-FFF2-40B4-BE49-F238E27FC236}">
                <a16:creationId xmlns:a16="http://schemas.microsoft.com/office/drawing/2014/main" id="{FB154F73-29A0-4CF8-939B-DD0DDA229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823"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097279" y="1905000"/>
            <a:ext cx="3662172" cy="3975345"/>
          </a:xfrm>
        </p:spPr>
        <p:txBody>
          <a:bodyPr>
            <a:normAutofit/>
          </a:bodyPr>
          <a:lstStyle/>
          <a:p>
            <a:r>
              <a:rPr lang="en-US" sz="1800" dirty="0"/>
              <a:t>First take a soil test!</a:t>
            </a:r>
          </a:p>
          <a:p>
            <a:r>
              <a:rPr lang="en-US" sz="1800" dirty="0"/>
              <a:t>Adjust pH, optimum 6.0 - 7.0</a:t>
            </a:r>
          </a:p>
          <a:p>
            <a:r>
              <a:rPr lang="en-US" sz="1800" dirty="0"/>
              <a:t>Apply general fertilizers or specific nutrients</a:t>
            </a:r>
          </a:p>
          <a:p>
            <a:r>
              <a:rPr lang="en-US" sz="1800" dirty="0"/>
              <a:t>Apply prior to planting and/or during growing</a:t>
            </a:r>
          </a:p>
          <a:p>
            <a:r>
              <a:rPr lang="en-US" sz="1800" dirty="0"/>
              <a:t>Apply nutrients</a:t>
            </a:r>
          </a:p>
          <a:p>
            <a:pPr lvl="1"/>
            <a:r>
              <a:rPr lang="en-US" sz="1800" dirty="0"/>
              <a:t>Granular</a:t>
            </a:r>
          </a:p>
          <a:p>
            <a:pPr lvl="1"/>
            <a:r>
              <a:rPr lang="en-US" sz="1800" dirty="0"/>
              <a:t>Liquid </a:t>
            </a:r>
          </a:p>
          <a:p>
            <a:pPr lvl="1"/>
            <a:r>
              <a:rPr lang="en-US" sz="1800" dirty="0"/>
              <a:t>Organic – manures, compost, etc.</a:t>
            </a:r>
          </a:p>
        </p:txBody>
      </p:sp>
      <p:pic>
        <p:nvPicPr>
          <p:cNvPr id="14338" name="Picture 2" descr="C:\PC HugWare\pcHugBug Deluxe Lite\PC HugWare\Collections\Images\painted\Grow\Ivy Pot.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 b="11334"/>
          <a:stretch/>
        </p:blipFill>
        <p:spPr bwMode="auto">
          <a:xfrm>
            <a:off x="4936167" y="866556"/>
            <a:ext cx="3843665" cy="5124887"/>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9B0011D9-F7F7-406C-9DF8-6E5D0404D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2494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6492A0D-6B2B-464C-AB85-8A2AC0D77D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53DDC01D-1457-421B-91B7-A37911A142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00200" y="685800"/>
            <a:ext cx="7543800" cy="54864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pic>
        <p:nvPicPr>
          <p:cNvPr id="26" name="Graphic 25">
            <a:extLst>
              <a:ext uri="{FF2B5EF4-FFF2-40B4-BE49-F238E27FC236}">
                <a16:creationId xmlns:a16="http://schemas.microsoft.com/office/drawing/2014/main" id="{62D6955C-623F-4E24-BDCB-C554684CBF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867262" y="-1147196"/>
            <a:ext cx="5475723" cy="9141714"/>
          </a:xfrm>
          <a:prstGeom prst="rect">
            <a:avLst/>
          </a:prstGeom>
        </p:spPr>
      </p:pic>
      <p:sp>
        <p:nvSpPr>
          <p:cNvPr id="2" name="Title 1"/>
          <p:cNvSpPr>
            <a:spLocks noGrp="1"/>
          </p:cNvSpPr>
          <p:nvPr>
            <p:ph type="title"/>
          </p:nvPr>
        </p:nvSpPr>
        <p:spPr>
          <a:xfrm>
            <a:off x="1097280" y="685800"/>
            <a:ext cx="3662172" cy="2252306"/>
          </a:xfrm>
        </p:spPr>
        <p:txBody>
          <a:bodyPr anchor="t">
            <a:normAutofit/>
          </a:bodyPr>
          <a:lstStyle/>
          <a:p>
            <a:r>
              <a:rPr lang="en-US" dirty="0"/>
              <a:t>Bed Preparations</a:t>
            </a:r>
          </a:p>
        </p:txBody>
      </p:sp>
      <p:sp>
        <p:nvSpPr>
          <p:cNvPr id="28" name="Rectangle 27">
            <a:extLst>
              <a:ext uri="{FF2B5EF4-FFF2-40B4-BE49-F238E27FC236}">
                <a16:creationId xmlns:a16="http://schemas.microsoft.com/office/drawing/2014/main" id="{FB154F73-29A0-4CF8-939B-DD0DDA229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823"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097279" y="3133724"/>
            <a:ext cx="3662172" cy="2746621"/>
          </a:xfrm>
        </p:spPr>
        <p:txBody>
          <a:bodyPr>
            <a:normAutofit/>
          </a:bodyPr>
          <a:lstStyle/>
          <a:p>
            <a:r>
              <a:rPr lang="en-US" sz="1600" dirty="0"/>
              <a:t>Full Sun is required </a:t>
            </a:r>
          </a:p>
          <a:p>
            <a:r>
              <a:rPr lang="en-US" sz="1600" dirty="0"/>
              <a:t>Select a spot with adequate drainage.</a:t>
            </a:r>
          </a:p>
          <a:p>
            <a:r>
              <a:rPr lang="en-US" sz="1600" dirty="0"/>
              <a:t>Before planting till or double dig to loosen soil to a minimum depth of 6 inches.  </a:t>
            </a:r>
          </a:p>
        </p:txBody>
      </p:sp>
      <p:pic>
        <p:nvPicPr>
          <p:cNvPr id="5" name="Picture 4">
            <a:extLst>
              <a:ext uri="{FF2B5EF4-FFF2-40B4-BE49-F238E27FC236}">
                <a16:creationId xmlns:a16="http://schemas.microsoft.com/office/drawing/2014/main" id="{103870B9-7924-49AD-8D29-7530DA6A3C8C}"/>
              </a:ext>
            </a:extLst>
          </p:cNvPr>
          <p:cNvPicPr>
            <a:picLocks noChangeAspect="1"/>
          </p:cNvPicPr>
          <p:nvPr/>
        </p:nvPicPr>
        <p:blipFill>
          <a:blip r:embed="rId4"/>
          <a:stretch>
            <a:fillRect/>
          </a:stretch>
        </p:blipFill>
        <p:spPr>
          <a:xfrm>
            <a:off x="5153975" y="866556"/>
            <a:ext cx="3408049" cy="5124887"/>
          </a:xfrm>
          <a:prstGeom prst="rect">
            <a:avLst/>
          </a:prstGeom>
        </p:spPr>
      </p:pic>
      <p:sp>
        <p:nvSpPr>
          <p:cNvPr id="30" name="Rectangle 29">
            <a:extLst>
              <a:ext uri="{FF2B5EF4-FFF2-40B4-BE49-F238E27FC236}">
                <a16:creationId xmlns:a16="http://schemas.microsoft.com/office/drawing/2014/main" id="{9B0011D9-F7F7-406C-9DF8-6E5D0404D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23531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1">
            <a:extLst>
              <a:ext uri="{FF2B5EF4-FFF2-40B4-BE49-F238E27FC236}">
                <a16:creationId xmlns:a16="http://schemas.microsoft.com/office/drawing/2014/main" id="{76492A0D-6B2B-464C-AB85-8A2AC0D77D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23">
            <a:extLst>
              <a:ext uri="{FF2B5EF4-FFF2-40B4-BE49-F238E27FC236}">
                <a16:creationId xmlns:a16="http://schemas.microsoft.com/office/drawing/2014/main" id="{53DDC01D-1457-421B-91B7-A37911A142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00200" y="685800"/>
            <a:ext cx="7543800" cy="54864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pic>
        <p:nvPicPr>
          <p:cNvPr id="34" name="Graphic 25">
            <a:extLst>
              <a:ext uri="{FF2B5EF4-FFF2-40B4-BE49-F238E27FC236}">
                <a16:creationId xmlns:a16="http://schemas.microsoft.com/office/drawing/2014/main" id="{62D6955C-623F-4E24-BDCB-C554684CBF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867262" y="-1147196"/>
            <a:ext cx="5475723" cy="9141714"/>
          </a:xfrm>
          <a:prstGeom prst="rect">
            <a:avLst/>
          </a:prstGeom>
        </p:spPr>
      </p:pic>
      <p:sp>
        <p:nvSpPr>
          <p:cNvPr id="2" name="Title 1"/>
          <p:cNvSpPr>
            <a:spLocks noGrp="1"/>
          </p:cNvSpPr>
          <p:nvPr>
            <p:ph type="title"/>
          </p:nvPr>
        </p:nvSpPr>
        <p:spPr>
          <a:xfrm>
            <a:off x="1097280" y="685800"/>
            <a:ext cx="3662172" cy="2252306"/>
          </a:xfrm>
        </p:spPr>
        <p:txBody>
          <a:bodyPr anchor="t">
            <a:normAutofit/>
          </a:bodyPr>
          <a:lstStyle/>
          <a:p>
            <a:r>
              <a:rPr lang="en-US" dirty="0"/>
              <a:t>Weed Control</a:t>
            </a:r>
          </a:p>
        </p:txBody>
      </p:sp>
      <p:sp>
        <p:nvSpPr>
          <p:cNvPr id="35" name="Rectangle 27">
            <a:extLst>
              <a:ext uri="{FF2B5EF4-FFF2-40B4-BE49-F238E27FC236}">
                <a16:creationId xmlns:a16="http://schemas.microsoft.com/office/drawing/2014/main" id="{FB154F73-29A0-4CF8-939B-DD0DDA229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823"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204586" y="2066441"/>
            <a:ext cx="3662172" cy="2746621"/>
          </a:xfrm>
        </p:spPr>
        <p:txBody>
          <a:bodyPr>
            <a:normAutofit/>
          </a:bodyPr>
          <a:lstStyle/>
          <a:p>
            <a:r>
              <a:rPr lang="en-US" sz="1600" dirty="0"/>
              <a:t>Landscape Fabric</a:t>
            </a:r>
          </a:p>
          <a:p>
            <a:r>
              <a:rPr lang="en-US" sz="1600" dirty="0"/>
              <a:t>Mulches –  weed-free straw, wood chips, wood mulches, composted yard waste</a:t>
            </a:r>
          </a:p>
          <a:p>
            <a:r>
              <a:rPr lang="en-US" sz="1600" dirty="0"/>
              <a:t>Herbicides </a:t>
            </a:r>
          </a:p>
          <a:p>
            <a:pPr lvl="1"/>
            <a:r>
              <a:rPr lang="en-US" sz="1600" dirty="0"/>
              <a:t>Selective, pre-emergence –trifluralin</a:t>
            </a:r>
          </a:p>
          <a:p>
            <a:pPr lvl="1"/>
            <a:r>
              <a:rPr lang="en-US" sz="1600" dirty="0"/>
              <a:t>Non selective, post-emergence – glyphosate, diquat, paraquat</a:t>
            </a:r>
          </a:p>
        </p:txBody>
      </p:sp>
      <p:pic>
        <p:nvPicPr>
          <p:cNvPr id="4" name="Picture 3">
            <a:extLst>
              <a:ext uri="{FF2B5EF4-FFF2-40B4-BE49-F238E27FC236}">
                <a16:creationId xmlns:a16="http://schemas.microsoft.com/office/drawing/2014/main" id="{2AE868EE-1052-4E05-AD18-D587844897F4}"/>
              </a:ext>
            </a:extLst>
          </p:cNvPr>
          <p:cNvPicPr>
            <a:picLocks noChangeAspect="1"/>
          </p:cNvPicPr>
          <p:nvPr/>
        </p:nvPicPr>
        <p:blipFill>
          <a:blip r:embed="rId4"/>
          <a:stretch>
            <a:fillRect/>
          </a:stretch>
        </p:blipFill>
        <p:spPr>
          <a:xfrm>
            <a:off x="5252041" y="2057401"/>
            <a:ext cx="2514600" cy="2514600"/>
          </a:xfrm>
          <a:prstGeom prst="rect">
            <a:avLst/>
          </a:prstGeom>
        </p:spPr>
      </p:pic>
      <p:sp>
        <p:nvSpPr>
          <p:cNvPr id="36" name="Rectangle 29">
            <a:extLst>
              <a:ext uri="{FF2B5EF4-FFF2-40B4-BE49-F238E27FC236}">
                <a16:creationId xmlns:a16="http://schemas.microsoft.com/office/drawing/2014/main" id="{9B0011D9-F7F7-406C-9DF8-6E5D0404D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86235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335A262-7106-4571-BE09-CFA60A9DB0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A6F043C-2A2A-4ECE-99FC-9670FAF956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00200" y="685800"/>
            <a:ext cx="7543800" cy="54864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2" name="Title 1"/>
          <p:cNvSpPr>
            <a:spLocks noGrp="1"/>
          </p:cNvSpPr>
          <p:nvPr>
            <p:ph type="title"/>
          </p:nvPr>
        </p:nvSpPr>
        <p:spPr>
          <a:xfrm>
            <a:off x="1097280" y="685800"/>
            <a:ext cx="3815379" cy="1692835"/>
          </a:xfrm>
        </p:spPr>
        <p:txBody>
          <a:bodyPr anchor="t">
            <a:normAutofit/>
          </a:bodyPr>
          <a:lstStyle/>
          <a:p>
            <a:r>
              <a:rPr lang="en-US" dirty="0"/>
              <a:t>Seed Starting Tips Indoors</a:t>
            </a:r>
          </a:p>
        </p:txBody>
      </p:sp>
      <p:sp>
        <p:nvSpPr>
          <p:cNvPr id="13" name="Rectangle 12">
            <a:extLst>
              <a:ext uri="{FF2B5EF4-FFF2-40B4-BE49-F238E27FC236}">
                <a16:creationId xmlns:a16="http://schemas.microsoft.com/office/drawing/2014/main" id="{046FE5A8-8C9A-4D97-A7C4-214929653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823"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097280" y="2562784"/>
            <a:ext cx="3815379" cy="3609416"/>
          </a:xfrm>
        </p:spPr>
        <p:txBody>
          <a:bodyPr>
            <a:normAutofit/>
          </a:bodyPr>
          <a:lstStyle/>
          <a:p>
            <a:r>
              <a:rPr lang="en-US" sz="1600" dirty="0"/>
              <a:t>Use a good seed starting medium – the more expensive stuff is worth it!</a:t>
            </a:r>
          </a:p>
          <a:p>
            <a:r>
              <a:rPr lang="en-US" sz="1600" dirty="0"/>
              <a:t>Assume you will have good germination with seeds that have been purchased in the last two years.</a:t>
            </a:r>
          </a:p>
          <a:p>
            <a:r>
              <a:rPr lang="en-US" sz="1600" dirty="0"/>
              <a:t>Place planted seeds under “grow lights” or near a south facing window.  </a:t>
            </a:r>
          </a:p>
        </p:txBody>
      </p:sp>
      <p:sp>
        <p:nvSpPr>
          <p:cNvPr id="15" name="Rectangle 14">
            <a:extLst>
              <a:ext uri="{FF2B5EF4-FFF2-40B4-BE49-F238E27FC236}">
                <a16:creationId xmlns:a16="http://schemas.microsoft.com/office/drawing/2014/main" id="{B6297F2B-78AD-4022-83A4-78FC55E113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0A355EE1-9AB1-492A-870D-531D49ECE2D2}"/>
              </a:ext>
            </a:extLst>
          </p:cNvPr>
          <p:cNvPicPr>
            <a:picLocks noChangeAspect="1"/>
          </p:cNvPicPr>
          <p:nvPr/>
        </p:nvPicPr>
        <p:blipFill rotWithShape="1">
          <a:blip r:embed="rId2"/>
          <a:srcRect l="50000"/>
          <a:stretch/>
        </p:blipFill>
        <p:spPr>
          <a:xfrm>
            <a:off x="5486400" y="2514600"/>
            <a:ext cx="2256971" cy="2235746"/>
          </a:xfrm>
          <a:prstGeom prst="rect">
            <a:avLst/>
          </a:prstGeom>
        </p:spPr>
      </p:pic>
    </p:spTree>
    <p:extLst>
      <p:ext uri="{BB962C8B-B14F-4D97-AF65-F5344CB8AC3E}">
        <p14:creationId xmlns:p14="http://schemas.microsoft.com/office/powerpoint/2010/main" val="140507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would you prefer to see?</a:t>
            </a:r>
          </a:p>
        </p:txBody>
      </p:sp>
      <p:pic>
        <p:nvPicPr>
          <p:cNvPr id="205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1905000"/>
            <a:ext cx="3657600" cy="4206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057400"/>
            <a:ext cx="41529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3406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D25506F-F092-4BA1-AF55-918C50933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53DDC01D-1457-421B-91B7-A37911A142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00200" y="685800"/>
            <a:ext cx="7543800" cy="54864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pic>
        <p:nvPicPr>
          <p:cNvPr id="75" name="Graphic 74">
            <a:extLst>
              <a:ext uri="{FF2B5EF4-FFF2-40B4-BE49-F238E27FC236}">
                <a16:creationId xmlns:a16="http://schemas.microsoft.com/office/drawing/2014/main" id="{62D6955C-623F-4E24-BDCB-C554684CBF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867262" y="-1147196"/>
            <a:ext cx="5475723" cy="9141714"/>
          </a:xfrm>
          <a:prstGeom prst="rect">
            <a:avLst/>
          </a:prstGeom>
        </p:spPr>
      </p:pic>
      <p:sp>
        <p:nvSpPr>
          <p:cNvPr id="2" name="Title 1"/>
          <p:cNvSpPr>
            <a:spLocks noGrp="1"/>
          </p:cNvSpPr>
          <p:nvPr>
            <p:ph type="title"/>
          </p:nvPr>
        </p:nvSpPr>
        <p:spPr>
          <a:xfrm>
            <a:off x="1097280" y="685800"/>
            <a:ext cx="3662172" cy="2252306"/>
          </a:xfrm>
        </p:spPr>
        <p:txBody>
          <a:bodyPr anchor="t">
            <a:normAutofit/>
          </a:bodyPr>
          <a:lstStyle/>
          <a:p>
            <a:r>
              <a:rPr lang="en-US" dirty="0"/>
              <a:t>Outdoor Seed Starting</a:t>
            </a:r>
          </a:p>
        </p:txBody>
      </p:sp>
      <p:sp>
        <p:nvSpPr>
          <p:cNvPr id="77" name="Rectangle 76">
            <a:extLst>
              <a:ext uri="{FF2B5EF4-FFF2-40B4-BE49-F238E27FC236}">
                <a16:creationId xmlns:a16="http://schemas.microsoft.com/office/drawing/2014/main" id="{FB154F73-29A0-4CF8-939B-DD0DDA229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823"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832369" y="2738069"/>
            <a:ext cx="3662172" cy="2746621"/>
          </a:xfrm>
        </p:spPr>
        <p:txBody>
          <a:bodyPr>
            <a:normAutofit/>
          </a:bodyPr>
          <a:lstStyle/>
          <a:p>
            <a:r>
              <a:rPr lang="en-US" sz="1600" dirty="0"/>
              <a:t>Plant marigold seed about a quarter of an inch deep</a:t>
            </a:r>
          </a:p>
          <a:p>
            <a:r>
              <a:rPr lang="en-US" sz="1600" dirty="0"/>
              <a:t>Make sure to create a nice loose seed bed</a:t>
            </a:r>
          </a:p>
          <a:p>
            <a:r>
              <a:rPr lang="en-US" sz="1600" dirty="0"/>
              <a:t>Don’t worry about sowing too thick, you can always thin and or transplant</a:t>
            </a:r>
          </a:p>
          <a:p>
            <a:endParaRPr lang="en-US" sz="1600" dirty="0"/>
          </a:p>
        </p:txBody>
      </p:sp>
      <p:pic>
        <p:nvPicPr>
          <p:cNvPr id="11266" name="Picture 2" descr="Sowing hardy annual seed."/>
          <p:cNvPicPr>
            <a:picLocks noChangeAspect="1" noChangeArrowheads="1"/>
          </p:cNvPicPr>
          <p:nvPr/>
        </p:nvPicPr>
        <p:blipFill rotWithShape="1">
          <a:blip r:embed="rId4">
            <a:extLst>
              <a:ext uri="{28A0092B-C50C-407E-A947-70E740481C1C}">
                <a14:useLocalDpi xmlns:a14="http://schemas.microsoft.com/office/drawing/2010/main" val="0"/>
              </a:ext>
            </a:extLst>
          </a:blip>
          <a:srcRect l="20695" r="29241" b="-2"/>
          <a:stretch/>
        </p:blipFill>
        <p:spPr bwMode="auto">
          <a:xfrm>
            <a:off x="4936167" y="866556"/>
            <a:ext cx="3843665" cy="5124887"/>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9B0011D9-F7F7-406C-9DF8-6E5D0404D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09760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French Type Examples</a:t>
            </a:r>
          </a:p>
        </p:txBody>
      </p:sp>
      <p:pic>
        <p:nvPicPr>
          <p:cNvPr id="6" name="Content Placeholder 5"/>
          <p:cNvPicPr>
            <a:picLocks noGrp="1" noChangeAspect="1"/>
          </p:cNvPicPr>
          <p:nvPr>
            <p:ph idx="1"/>
          </p:nvPr>
        </p:nvPicPr>
        <p:blipFill>
          <a:blip r:embed="rId2"/>
          <a:stretch>
            <a:fillRect/>
          </a:stretch>
        </p:blipFill>
        <p:spPr>
          <a:xfrm>
            <a:off x="457200" y="1524000"/>
            <a:ext cx="1485106" cy="1485106"/>
          </a:xfrm>
          <a:prstGeom prst="rect">
            <a:avLst/>
          </a:prstGeom>
        </p:spPr>
      </p:pic>
      <p:sp>
        <p:nvSpPr>
          <p:cNvPr id="7" name="Rectangle 6"/>
          <p:cNvSpPr/>
          <p:nvPr/>
        </p:nvSpPr>
        <p:spPr>
          <a:xfrm>
            <a:off x="373469" y="3124200"/>
            <a:ext cx="1652568" cy="369332"/>
          </a:xfrm>
          <a:prstGeom prst="rect">
            <a:avLst/>
          </a:prstGeom>
        </p:spPr>
        <p:txBody>
          <a:bodyPr wrap="none">
            <a:spAutoFit/>
          </a:bodyPr>
          <a:lstStyle/>
          <a:p>
            <a:r>
              <a:rPr lang="en-US" dirty="0"/>
              <a:t>Durango Bolero</a:t>
            </a:r>
          </a:p>
        </p:txBody>
      </p:sp>
      <p:pic>
        <p:nvPicPr>
          <p:cNvPr id="8" name="Picture 7"/>
          <p:cNvPicPr>
            <a:picLocks noChangeAspect="1"/>
          </p:cNvPicPr>
          <p:nvPr/>
        </p:nvPicPr>
        <p:blipFill>
          <a:blip r:embed="rId3"/>
          <a:stretch>
            <a:fillRect/>
          </a:stretch>
        </p:blipFill>
        <p:spPr>
          <a:xfrm>
            <a:off x="2554605" y="1524000"/>
            <a:ext cx="1485106" cy="1485106"/>
          </a:xfrm>
          <a:prstGeom prst="rect">
            <a:avLst/>
          </a:prstGeom>
        </p:spPr>
      </p:pic>
      <p:sp>
        <p:nvSpPr>
          <p:cNvPr id="9" name="Rectangle 8"/>
          <p:cNvSpPr/>
          <p:nvPr/>
        </p:nvSpPr>
        <p:spPr>
          <a:xfrm>
            <a:off x="2747744" y="3124200"/>
            <a:ext cx="1098827" cy="369332"/>
          </a:xfrm>
          <a:prstGeom prst="rect">
            <a:avLst/>
          </a:prstGeom>
        </p:spPr>
        <p:txBody>
          <a:bodyPr wrap="none">
            <a:spAutoFit/>
          </a:bodyPr>
          <a:lstStyle/>
          <a:p>
            <a:r>
              <a:rPr lang="en-US" dirty="0"/>
              <a:t>Disco Red</a:t>
            </a:r>
          </a:p>
        </p:txBody>
      </p:sp>
      <p:pic>
        <p:nvPicPr>
          <p:cNvPr id="10" name="Picture 9"/>
          <p:cNvPicPr>
            <a:picLocks noChangeAspect="1"/>
          </p:cNvPicPr>
          <p:nvPr/>
        </p:nvPicPr>
        <p:blipFill>
          <a:blip r:embed="rId4"/>
          <a:stretch>
            <a:fillRect/>
          </a:stretch>
        </p:blipFill>
        <p:spPr>
          <a:xfrm>
            <a:off x="4684395" y="1539240"/>
            <a:ext cx="1477486" cy="1477486"/>
          </a:xfrm>
          <a:prstGeom prst="rect">
            <a:avLst/>
          </a:prstGeom>
        </p:spPr>
      </p:pic>
      <p:sp>
        <p:nvSpPr>
          <p:cNvPr id="11" name="Rectangle 10"/>
          <p:cNvSpPr/>
          <p:nvPr/>
        </p:nvSpPr>
        <p:spPr>
          <a:xfrm>
            <a:off x="4775653" y="3124200"/>
            <a:ext cx="1361463" cy="369332"/>
          </a:xfrm>
          <a:prstGeom prst="rect">
            <a:avLst/>
          </a:prstGeom>
        </p:spPr>
        <p:txBody>
          <a:bodyPr wrap="none">
            <a:spAutoFit/>
          </a:bodyPr>
          <a:lstStyle/>
          <a:p>
            <a:r>
              <a:rPr lang="en-US" dirty="0"/>
              <a:t>Gate Golden</a:t>
            </a:r>
          </a:p>
        </p:txBody>
      </p:sp>
      <p:pic>
        <p:nvPicPr>
          <p:cNvPr id="12" name="Picture 11"/>
          <p:cNvPicPr>
            <a:picLocks noChangeAspect="1"/>
          </p:cNvPicPr>
          <p:nvPr/>
        </p:nvPicPr>
        <p:blipFill>
          <a:blip r:embed="rId5"/>
          <a:stretch>
            <a:fillRect/>
          </a:stretch>
        </p:blipFill>
        <p:spPr>
          <a:xfrm>
            <a:off x="6781800" y="1531620"/>
            <a:ext cx="1477486" cy="1477486"/>
          </a:xfrm>
          <a:prstGeom prst="rect">
            <a:avLst/>
          </a:prstGeom>
        </p:spPr>
      </p:pic>
      <p:sp>
        <p:nvSpPr>
          <p:cNvPr id="13" name="Rectangle 12"/>
          <p:cNvSpPr/>
          <p:nvPr/>
        </p:nvSpPr>
        <p:spPr>
          <a:xfrm>
            <a:off x="6699516" y="3116580"/>
            <a:ext cx="1642053" cy="369332"/>
          </a:xfrm>
          <a:prstGeom prst="rect">
            <a:avLst/>
          </a:prstGeom>
        </p:spPr>
        <p:txBody>
          <a:bodyPr wrap="none">
            <a:spAutoFit/>
          </a:bodyPr>
          <a:lstStyle/>
          <a:p>
            <a:r>
              <a:rPr lang="en-US" dirty="0"/>
              <a:t>Durango Yellow</a:t>
            </a:r>
          </a:p>
        </p:txBody>
      </p:sp>
      <p:pic>
        <p:nvPicPr>
          <p:cNvPr id="14" name="Picture 13"/>
          <p:cNvPicPr>
            <a:picLocks noChangeAspect="1"/>
          </p:cNvPicPr>
          <p:nvPr/>
        </p:nvPicPr>
        <p:blipFill>
          <a:blip r:embed="rId6"/>
          <a:stretch>
            <a:fillRect/>
          </a:stretch>
        </p:blipFill>
        <p:spPr>
          <a:xfrm>
            <a:off x="441077" y="4038600"/>
            <a:ext cx="1524000" cy="1524000"/>
          </a:xfrm>
          <a:prstGeom prst="rect">
            <a:avLst/>
          </a:prstGeom>
        </p:spPr>
      </p:pic>
      <p:sp>
        <p:nvSpPr>
          <p:cNvPr id="15" name="Rectangle 14"/>
          <p:cNvSpPr/>
          <p:nvPr/>
        </p:nvSpPr>
        <p:spPr>
          <a:xfrm>
            <a:off x="441077" y="5638800"/>
            <a:ext cx="1450333" cy="369332"/>
          </a:xfrm>
          <a:prstGeom prst="rect">
            <a:avLst/>
          </a:prstGeom>
        </p:spPr>
        <p:txBody>
          <a:bodyPr wrap="none">
            <a:spAutoFit/>
          </a:bodyPr>
          <a:lstStyle/>
          <a:p>
            <a:r>
              <a:rPr lang="en-US" dirty="0"/>
              <a:t>Boy Harmony</a:t>
            </a:r>
          </a:p>
        </p:txBody>
      </p:sp>
      <p:pic>
        <p:nvPicPr>
          <p:cNvPr id="16" name="Picture 15"/>
          <p:cNvPicPr>
            <a:picLocks noChangeAspect="1"/>
          </p:cNvPicPr>
          <p:nvPr/>
        </p:nvPicPr>
        <p:blipFill>
          <a:blip r:embed="rId7"/>
          <a:stretch>
            <a:fillRect/>
          </a:stretch>
        </p:blipFill>
        <p:spPr>
          <a:xfrm>
            <a:off x="2536031" y="4038600"/>
            <a:ext cx="1503680" cy="1544876"/>
          </a:xfrm>
          <a:prstGeom prst="rect">
            <a:avLst/>
          </a:prstGeom>
        </p:spPr>
      </p:pic>
      <p:sp>
        <p:nvSpPr>
          <p:cNvPr id="17" name="Rectangle 16"/>
          <p:cNvSpPr/>
          <p:nvPr/>
        </p:nvSpPr>
        <p:spPr>
          <a:xfrm>
            <a:off x="2154035" y="5608004"/>
            <a:ext cx="2267672" cy="369332"/>
          </a:xfrm>
          <a:prstGeom prst="rect">
            <a:avLst/>
          </a:prstGeom>
        </p:spPr>
        <p:txBody>
          <a:bodyPr wrap="none">
            <a:spAutoFit/>
          </a:bodyPr>
          <a:lstStyle/>
          <a:p>
            <a:r>
              <a:rPr lang="en-US" dirty="0"/>
              <a:t>Bonanza Deep Orange</a:t>
            </a:r>
          </a:p>
        </p:txBody>
      </p:sp>
      <p:pic>
        <p:nvPicPr>
          <p:cNvPr id="18" name="Picture 17"/>
          <p:cNvPicPr>
            <a:picLocks noChangeAspect="1"/>
          </p:cNvPicPr>
          <p:nvPr/>
        </p:nvPicPr>
        <p:blipFill>
          <a:blip r:embed="rId8"/>
          <a:stretch>
            <a:fillRect/>
          </a:stretch>
        </p:blipFill>
        <p:spPr>
          <a:xfrm>
            <a:off x="4666377" y="4038600"/>
            <a:ext cx="1495504" cy="1495504"/>
          </a:xfrm>
          <a:prstGeom prst="rect">
            <a:avLst/>
          </a:prstGeom>
        </p:spPr>
      </p:pic>
      <p:sp>
        <p:nvSpPr>
          <p:cNvPr id="19" name="Rectangle 18"/>
          <p:cNvSpPr/>
          <p:nvPr/>
        </p:nvSpPr>
        <p:spPr>
          <a:xfrm>
            <a:off x="4421707" y="5583476"/>
            <a:ext cx="2177391" cy="369332"/>
          </a:xfrm>
          <a:prstGeom prst="rect">
            <a:avLst/>
          </a:prstGeom>
        </p:spPr>
        <p:txBody>
          <a:bodyPr wrap="none">
            <a:spAutoFit/>
          </a:bodyPr>
          <a:lstStyle/>
          <a:p>
            <a:r>
              <a:rPr lang="en-US" dirty="0"/>
              <a:t>Alumia Vanilla Cream</a:t>
            </a:r>
          </a:p>
        </p:txBody>
      </p:sp>
      <p:pic>
        <p:nvPicPr>
          <p:cNvPr id="20" name="Picture 19"/>
          <p:cNvPicPr>
            <a:picLocks noChangeAspect="1"/>
          </p:cNvPicPr>
          <p:nvPr/>
        </p:nvPicPr>
        <p:blipFill>
          <a:blip r:embed="rId9"/>
          <a:stretch>
            <a:fillRect/>
          </a:stretch>
        </p:blipFill>
        <p:spPr>
          <a:xfrm>
            <a:off x="6844239" y="4038600"/>
            <a:ext cx="1447800" cy="1447800"/>
          </a:xfrm>
          <a:prstGeom prst="rect">
            <a:avLst/>
          </a:prstGeom>
        </p:spPr>
      </p:pic>
      <p:sp>
        <p:nvSpPr>
          <p:cNvPr id="21" name="Rectangle 20"/>
          <p:cNvSpPr/>
          <p:nvPr/>
        </p:nvSpPr>
        <p:spPr>
          <a:xfrm>
            <a:off x="7056620" y="5562600"/>
            <a:ext cx="1023037" cy="369332"/>
          </a:xfrm>
          <a:prstGeom prst="rect">
            <a:avLst/>
          </a:prstGeom>
        </p:spPr>
        <p:txBody>
          <a:bodyPr wrap="none">
            <a:spAutoFit/>
          </a:bodyPr>
          <a:lstStyle/>
          <a:p>
            <a:r>
              <a:rPr lang="en-US" dirty="0"/>
              <a:t>Bambino</a:t>
            </a:r>
          </a:p>
        </p:txBody>
      </p:sp>
    </p:spTree>
    <p:extLst>
      <p:ext uri="{BB962C8B-B14F-4D97-AF65-F5344CB8AC3E}">
        <p14:creationId xmlns:p14="http://schemas.microsoft.com/office/powerpoint/2010/main" val="3380766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African Type Examples</a:t>
            </a:r>
          </a:p>
        </p:txBody>
      </p:sp>
      <p:pic>
        <p:nvPicPr>
          <p:cNvPr id="4" name="Content Placeholder 3"/>
          <p:cNvPicPr>
            <a:picLocks noGrp="1" noChangeAspect="1"/>
          </p:cNvPicPr>
          <p:nvPr>
            <p:ph idx="1"/>
          </p:nvPr>
        </p:nvPicPr>
        <p:blipFill>
          <a:blip r:embed="rId2"/>
          <a:stretch>
            <a:fillRect/>
          </a:stretch>
        </p:blipFill>
        <p:spPr>
          <a:xfrm>
            <a:off x="533400" y="1447800"/>
            <a:ext cx="1600200" cy="1600200"/>
          </a:xfrm>
          <a:prstGeom prst="rect">
            <a:avLst/>
          </a:prstGeom>
        </p:spPr>
      </p:pic>
      <p:sp>
        <p:nvSpPr>
          <p:cNvPr id="5" name="Rectangle 4"/>
          <p:cNvSpPr/>
          <p:nvPr/>
        </p:nvSpPr>
        <p:spPr>
          <a:xfrm>
            <a:off x="577299" y="3200400"/>
            <a:ext cx="1586781" cy="369332"/>
          </a:xfrm>
          <a:prstGeom prst="rect">
            <a:avLst/>
          </a:prstGeom>
        </p:spPr>
        <p:txBody>
          <a:bodyPr wrap="none">
            <a:spAutoFit/>
          </a:bodyPr>
          <a:lstStyle/>
          <a:p>
            <a:r>
              <a:rPr lang="en-US" dirty="0"/>
              <a:t>Antigua Mix F1</a:t>
            </a:r>
          </a:p>
        </p:txBody>
      </p:sp>
      <p:pic>
        <p:nvPicPr>
          <p:cNvPr id="6" name="Picture 5"/>
          <p:cNvPicPr>
            <a:picLocks noChangeAspect="1"/>
          </p:cNvPicPr>
          <p:nvPr/>
        </p:nvPicPr>
        <p:blipFill>
          <a:blip r:embed="rId3"/>
          <a:stretch>
            <a:fillRect/>
          </a:stretch>
        </p:blipFill>
        <p:spPr>
          <a:xfrm>
            <a:off x="2667000" y="1470660"/>
            <a:ext cx="1577340" cy="1577340"/>
          </a:xfrm>
          <a:prstGeom prst="rect">
            <a:avLst/>
          </a:prstGeom>
        </p:spPr>
      </p:pic>
      <p:sp>
        <p:nvSpPr>
          <p:cNvPr id="7" name="Rectangle 6"/>
          <p:cNvSpPr/>
          <p:nvPr/>
        </p:nvSpPr>
        <p:spPr>
          <a:xfrm>
            <a:off x="2711451" y="3200400"/>
            <a:ext cx="1510029" cy="369332"/>
          </a:xfrm>
          <a:prstGeom prst="rect">
            <a:avLst/>
          </a:prstGeom>
        </p:spPr>
        <p:txBody>
          <a:bodyPr wrap="none">
            <a:spAutoFit/>
          </a:bodyPr>
          <a:lstStyle/>
          <a:p>
            <a:r>
              <a:rPr lang="en-US" dirty="0"/>
              <a:t>Inca II Gold F1</a:t>
            </a:r>
          </a:p>
        </p:txBody>
      </p:sp>
      <p:pic>
        <p:nvPicPr>
          <p:cNvPr id="8" name="Picture 7"/>
          <p:cNvPicPr>
            <a:picLocks noChangeAspect="1"/>
          </p:cNvPicPr>
          <p:nvPr/>
        </p:nvPicPr>
        <p:blipFill>
          <a:blip r:embed="rId4"/>
          <a:stretch>
            <a:fillRect/>
          </a:stretch>
        </p:blipFill>
        <p:spPr>
          <a:xfrm>
            <a:off x="4720590" y="1485900"/>
            <a:ext cx="1527810" cy="1527810"/>
          </a:xfrm>
          <a:prstGeom prst="rect">
            <a:avLst/>
          </a:prstGeom>
        </p:spPr>
      </p:pic>
      <p:sp>
        <p:nvSpPr>
          <p:cNvPr id="9" name="Rectangle 8"/>
          <p:cNvSpPr/>
          <p:nvPr/>
        </p:nvSpPr>
        <p:spPr>
          <a:xfrm>
            <a:off x="4244340" y="3200400"/>
            <a:ext cx="2246962" cy="369332"/>
          </a:xfrm>
          <a:prstGeom prst="rect">
            <a:avLst/>
          </a:prstGeom>
        </p:spPr>
        <p:txBody>
          <a:bodyPr wrap="none">
            <a:spAutoFit/>
          </a:bodyPr>
          <a:lstStyle/>
          <a:p>
            <a:r>
              <a:rPr lang="en-US" dirty="0"/>
              <a:t>Moonstruck Yellow F1</a:t>
            </a:r>
          </a:p>
        </p:txBody>
      </p:sp>
      <p:pic>
        <p:nvPicPr>
          <p:cNvPr id="10" name="Picture 9"/>
          <p:cNvPicPr>
            <a:picLocks noChangeAspect="1"/>
          </p:cNvPicPr>
          <p:nvPr/>
        </p:nvPicPr>
        <p:blipFill>
          <a:blip r:embed="rId5"/>
          <a:stretch>
            <a:fillRect/>
          </a:stretch>
        </p:blipFill>
        <p:spPr>
          <a:xfrm>
            <a:off x="6724650" y="1432560"/>
            <a:ext cx="1600200" cy="1600200"/>
          </a:xfrm>
          <a:prstGeom prst="rect">
            <a:avLst/>
          </a:prstGeom>
        </p:spPr>
      </p:pic>
      <p:sp>
        <p:nvSpPr>
          <p:cNvPr id="11" name="Rectangle 10"/>
          <p:cNvSpPr/>
          <p:nvPr/>
        </p:nvSpPr>
        <p:spPr>
          <a:xfrm>
            <a:off x="6400800" y="3200400"/>
            <a:ext cx="2802114" cy="369332"/>
          </a:xfrm>
          <a:prstGeom prst="rect">
            <a:avLst/>
          </a:prstGeom>
        </p:spPr>
        <p:txBody>
          <a:bodyPr wrap="none">
            <a:spAutoFit/>
          </a:bodyPr>
          <a:lstStyle/>
          <a:p>
            <a:r>
              <a:rPr lang="en-US" dirty="0"/>
              <a:t> Moonsong Deep Orange F1</a:t>
            </a:r>
          </a:p>
        </p:txBody>
      </p:sp>
      <p:pic>
        <p:nvPicPr>
          <p:cNvPr id="12" name="Picture 11"/>
          <p:cNvPicPr>
            <a:picLocks noChangeAspect="1"/>
          </p:cNvPicPr>
          <p:nvPr/>
        </p:nvPicPr>
        <p:blipFill>
          <a:blip r:embed="rId6"/>
          <a:stretch>
            <a:fillRect/>
          </a:stretch>
        </p:blipFill>
        <p:spPr>
          <a:xfrm>
            <a:off x="533400" y="3886200"/>
            <a:ext cx="1600200" cy="1600200"/>
          </a:xfrm>
          <a:prstGeom prst="rect">
            <a:avLst/>
          </a:prstGeom>
        </p:spPr>
      </p:pic>
      <p:sp>
        <p:nvSpPr>
          <p:cNvPr id="13" name="Rectangle 12"/>
          <p:cNvSpPr/>
          <p:nvPr/>
        </p:nvSpPr>
        <p:spPr>
          <a:xfrm>
            <a:off x="666750" y="5618202"/>
            <a:ext cx="1080745" cy="369332"/>
          </a:xfrm>
          <a:prstGeom prst="rect">
            <a:avLst/>
          </a:prstGeom>
        </p:spPr>
        <p:txBody>
          <a:bodyPr wrap="none">
            <a:spAutoFit/>
          </a:bodyPr>
          <a:lstStyle/>
          <a:p>
            <a:r>
              <a:rPr lang="en-US" dirty="0"/>
              <a:t>Vanilla F1</a:t>
            </a:r>
          </a:p>
        </p:txBody>
      </p:sp>
      <p:pic>
        <p:nvPicPr>
          <p:cNvPr id="14" name="Picture 13"/>
          <p:cNvPicPr>
            <a:picLocks noChangeAspect="1"/>
          </p:cNvPicPr>
          <p:nvPr/>
        </p:nvPicPr>
        <p:blipFill>
          <a:blip r:embed="rId7"/>
          <a:stretch>
            <a:fillRect/>
          </a:stretch>
        </p:blipFill>
        <p:spPr>
          <a:xfrm>
            <a:off x="2644140" y="3886200"/>
            <a:ext cx="1600200" cy="1600200"/>
          </a:xfrm>
          <a:prstGeom prst="rect">
            <a:avLst/>
          </a:prstGeom>
        </p:spPr>
      </p:pic>
      <p:sp>
        <p:nvSpPr>
          <p:cNvPr id="15" name="Rectangle 14"/>
          <p:cNvSpPr/>
          <p:nvPr/>
        </p:nvSpPr>
        <p:spPr>
          <a:xfrm>
            <a:off x="2417052" y="5618202"/>
            <a:ext cx="2077235" cy="369332"/>
          </a:xfrm>
          <a:prstGeom prst="rect">
            <a:avLst/>
          </a:prstGeom>
        </p:spPr>
        <p:txBody>
          <a:bodyPr wrap="none">
            <a:spAutoFit/>
          </a:bodyPr>
          <a:lstStyle/>
          <a:p>
            <a:r>
              <a:rPr lang="en-US" dirty="0"/>
              <a:t>Perfection Yellow F1</a:t>
            </a:r>
          </a:p>
        </p:txBody>
      </p:sp>
      <p:pic>
        <p:nvPicPr>
          <p:cNvPr id="16" name="Picture 15"/>
          <p:cNvPicPr>
            <a:picLocks noChangeAspect="1"/>
          </p:cNvPicPr>
          <p:nvPr/>
        </p:nvPicPr>
        <p:blipFill>
          <a:blip r:embed="rId8"/>
          <a:stretch>
            <a:fillRect/>
          </a:stretch>
        </p:blipFill>
        <p:spPr>
          <a:xfrm>
            <a:off x="4720590" y="3886200"/>
            <a:ext cx="1562100" cy="1562100"/>
          </a:xfrm>
          <a:prstGeom prst="rect">
            <a:avLst/>
          </a:prstGeom>
        </p:spPr>
      </p:pic>
      <p:sp>
        <p:nvSpPr>
          <p:cNvPr id="17" name="Rectangle 16"/>
          <p:cNvSpPr/>
          <p:nvPr/>
        </p:nvSpPr>
        <p:spPr>
          <a:xfrm>
            <a:off x="4584241" y="5596235"/>
            <a:ext cx="1907061" cy="369332"/>
          </a:xfrm>
          <a:prstGeom prst="rect">
            <a:avLst/>
          </a:prstGeom>
        </p:spPr>
        <p:txBody>
          <a:bodyPr wrap="none">
            <a:spAutoFit/>
          </a:bodyPr>
          <a:lstStyle/>
          <a:p>
            <a:r>
              <a:rPr lang="en-US" dirty="0"/>
              <a:t>Inca II Primrose F1</a:t>
            </a:r>
          </a:p>
        </p:txBody>
      </p:sp>
      <p:pic>
        <p:nvPicPr>
          <p:cNvPr id="18" name="Picture 17"/>
          <p:cNvPicPr>
            <a:picLocks noChangeAspect="1"/>
          </p:cNvPicPr>
          <p:nvPr/>
        </p:nvPicPr>
        <p:blipFill>
          <a:blip r:embed="rId9"/>
          <a:stretch>
            <a:fillRect/>
          </a:stretch>
        </p:blipFill>
        <p:spPr>
          <a:xfrm>
            <a:off x="6758940" y="3837801"/>
            <a:ext cx="1610499" cy="1610499"/>
          </a:xfrm>
          <a:prstGeom prst="rect">
            <a:avLst/>
          </a:prstGeom>
        </p:spPr>
      </p:pic>
      <p:sp>
        <p:nvSpPr>
          <p:cNvPr id="19" name="Rectangle 18"/>
          <p:cNvSpPr/>
          <p:nvPr/>
        </p:nvSpPr>
        <p:spPr>
          <a:xfrm>
            <a:off x="6651516" y="5596235"/>
            <a:ext cx="1856214" cy="369332"/>
          </a:xfrm>
          <a:prstGeom prst="rect">
            <a:avLst/>
          </a:prstGeom>
        </p:spPr>
        <p:txBody>
          <a:bodyPr wrap="none">
            <a:spAutoFit/>
          </a:bodyPr>
          <a:lstStyle/>
          <a:p>
            <a:r>
              <a:rPr lang="en-US" dirty="0"/>
              <a:t>Marvel Orange F1</a:t>
            </a:r>
          </a:p>
        </p:txBody>
      </p:sp>
    </p:spTree>
    <p:extLst>
      <p:ext uri="{BB962C8B-B14F-4D97-AF65-F5344CB8AC3E}">
        <p14:creationId xmlns:p14="http://schemas.microsoft.com/office/powerpoint/2010/main" val="2331683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F26DD-4C3A-43E2-BF93-F75A59A02849}"/>
              </a:ext>
            </a:extLst>
          </p:cNvPr>
          <p:cNvSpPr>
            <a:spLocks noGrp="1"/>
          </p:cNvSpPr>
          <p:nvPr>
            <p:ph type="title"/>
          </p:nvPr>
        </p:nvSpPr>
        <p:spPr/>
        <p:txBody>
          <a:bodyPr/>
          <a:lstStyle/>
          <a:p>
            <a:r>
              <a:rPr lang="en-US" dirty="0"/>
              <a:t>Possible Problems-Spider Mites!!!</a:t>
            </a:r>
          </a:p>
        </p:txBody>
      </p:sp>
      <p:pic>
        <p:nvPicPr>
          <p:cNvPr id="4" name="Content Placeholder 3">
            <a:extLst>
              <a:ext uri="{FF2B5EF4-FFF2-40B4-BE49-F238E27FC236}">
                <a16:creationId xmlns:a16="http://schemas.microsoft.com/office/drawing/2014/main" id="{ED452A34-5BCF-4812-974B-D07C9300A024}"/>
              </a:ext>
            </a:extLst>
          </p:cNvPr>
          <p:cNvPicPr>
            <a:picLocks noGrp="1" noChangeAspect="1"/>
          </p:cNvPicPr>
          <p:nvPr>
            <p:ph idx="1"/>
          </p:nvPr>
        </p:nvPicPr>
        <p:blipFill>
          <a:blip r:embed="rId2"/>
          <a:stretch>
            <a:fillRect/>
          </a:stretch>
        </p:blipFill>
        <p:spPr>
          <a:xfrm>
            <a:off x="1371600" y="1600200"/>
            <a:ext cx="5801784" cy="4351338"/>
          </a:xfrm>
          <a:prstGeom prst="rect">
            <a:avLst/>
          </a:prstGeom>
        </p:spPr>
      </p:pic>
    </p:spTree>
    <p:extLst>
      <p:ext uri="{BB962C8B-B14F-4D97-AF65-F5344CB8AC3E}">
        <p14:creationId xmlns:p14="http://schemas.microsoft.com/office/powerpoint/2010/main" val="3487751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2788C-72B3-4F13-BF41-FF6D2241EDE5}"/>
              </a:ext>
            </a:extLst>
          </p:cNvPr>
          <p:cNvSpPr>
            <a:spLocks noGrp="1"/>
          </p:cNvSpPr>
          <p:nvPr>
            <p:ph type="title"/>
          </p:nvPr>
        </p:nvSpPr>
        <p:spPr/>
        <p:txBody>
          <a:bodyPr/>
          <a:lstStyle/>
          <a:p>
            <a:pPr algn="ctr"/>
            <a:r>
              <a:rPr lang="en-US" dirty="0"/>
              <a:t>Possible Problems – Slugs</a:t>
            </a:r>
          </a:p>
        </p:txBody>
      </p:sp>
      <p:pic>
        <p:nvPicPr>
          <p:cNvPr id="10" name="Content Placeholder 9">
            <a:extLst>
              <a:ext uri="{FF2B5EF4-FFF2-40B4-BE49-F238E27FC236}">
                <a16:creationId xmlns:a16="http://schemas.microsoft.com/office/drawing/2014/main" id="{F5A64373-2901-4E0B-B73C-0297F1696F94}"/>
              </a:ext>
            </a:extLst>
          </p:cNvPr>
          <p:cNvPicPr>
            <a:picLocks noGrp="1" noChangeAspect="1"/>
          </p:cNvPicPr>
          <p:nvPr>
            <p:ph idx="1"/>
          </p:nvPr>
        </p:nvPicPr>
        <p:blipFill>
          <a:blip r:embed="rId2"/>
          <a:stretch>
            <a:fillRect/>
          </a:stretch>
        </p:blipFill>
        <p:spPr>
          <a:xfrm>
            <a:off x="838200" y="2590800"/>
            <a:ext cx="3962400" cy="2967975"/>
          </a:xfrm>
          <a:prstGeom prst="rect">
            <a:avLst/>
          </a:prstGeom>
        </p:spPr>
      </p:pic>
      <p:pic>
        <p:nvPicPr>
          <p:cNvPr id="11" name="Picture 10">
            <a:extLst>
              <a:ext uri="{FF2B5EF4-FFF2-40B4-BE49-F238E27FC236}">
                <a16:creationId xmlns:a16="http://schemas.microsoft.com/office/drawing/2014/main" id="{06AA851B-2B80-40F6-B2A3-D68561C7F30C}"/>
              </a:ext>
            </a:extLst>
          </p:cNvPr>
          <p:cNvPicPr>
            <a:picLocks noChangeAspect="1"/>
          </p:cNvPicPr>
          <p:nvPr/>
        </p:nvPicPr>
        <p:blipFill>
          <a:blip r:embed="rId3"/>
          <a:stretch>
            <a:fillRect/>
          </a:stretch>
        </p:blipFill>
        <p:spPr>
          <a:xfrm>
            <a:off x="5334000" y="2131687"/>
            <a:ext cx="2915789" cy="3886200"/>
          </a:xfrm>
          <a:prstGeom prst="rect">
            <a:avLst/>
          </a:prstGeom>
        </p:spPr>
      </p:pic>
    </p:spTree>
    <p:extLst>
      <p:ext uri="{BB962C8B-B14F-4D97-AF65-F5344CB8AC3E}">
        <p14:creationId xmlns:p14="http://schemas.microsoft.com/office/powerpoint/2010/main" val="4111932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D25506F-F092-4BA1-AF55-918C50933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53DDC01D-1457-421B-91B7-A37911A142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00200" y="685800"/>
            <a:ext cx="7543800" cy="54864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pic>
        <p:nvPicPr>
          <p:cNvPr id="32" name="Graphic 31">
            <a:extLst>
              <a:ext uri="{FF2B5EF4-FFF2-40B4-BE49-F238E27FC236}">
                <a16:creationId xmlns:a16="http://schemas.microsoft.com/office/drawing/2014/main" id="{62D6955C-623F-4E24-BDCB-C554684CBF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867262" y="-1147196"/>
            <a:ext cx="5475723" cy="9141714"/>
          </a:xfrm>
          <a:prstGeom prst="rect">
            <a:avLst/>
          </a:prstGeom>
        </p:spPr>
      </p:pic>
      <p:sp>
        <p:nvSpPr>
          <p:cNvPr id="2" name="Title 1"/>
          <p:cNvSpPr>
            <a:spLocks noGrp="1"/>
          </p:cNvSpPr>
          <p:nvPr>
            <p:ph type="title"/>
          </p:nvPr>
        </p:nvSpPr>
        <p:spPr>
          <a:xfrm>
            <a:off x="1097280" y="685800"/>
            <a:ext cx="3662172" cy="2252306"/>
          </a:xfrm>
        </p:spPr>
        <p:txBody>
          <a:bodyPr anchor="t">
            <a:normAutofit/>
          </a:bodyPr>
          <a:lstStyle/>
          <a:p>
            <a:r>
              <a:rPr lang="en-US" dirty="0"/>
              <a:t>Extending Cut Flower Life</a:t>
            </a:r>
          </a:p>
        </p:txBody>
      </p:sp>
      <p:sp>
        <p:nvSpPr>
          <p:cNvPr id="34" name="Rectangle 33">
            <a:extLst>
              <a:ext uri="{FF2B5EF4-FFF2-40B4-BE49-F238E27FC236}">
                <a16:creationId xmlns:a16="http://schemas.microsoft.com/office/drawing/2014/main" id="{FB154F73-29A0-4CF8-939B-DD0DDA229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823"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735399" y="2590800"/>
            <a:ext cx="4024052" cy="3289545"/>
          </a:xfrm>
        </p:spPr>
        <p:txBody>
          <a:bodyPr>
            <a:normAutofit/>
          </a:bodyPr>
          <a:lstStyle/>
          <a:p>
            <a:r>
              <a:rPr lang="en-US" sz="1500" dirty="0"/>
              <a:t>Select Just opening flowers</a:t>
            </a:r>
          </a:p>
          <a:p>
            <a:r>
              <a:rPr lang="en-US" sz="1500" dirty="0"/>
              <a:t>Cut early in the morning</a:t>
            </a:r>
          </a:p>
          <a:p>
            <a:r>
              <a:rPr lang="en-US" sz="1500" dirty="0"/>
              <a:t>Get stems in water immediately after cutting</a:t>
            </a:r>
          </a:p>
          <a:p>
            <a:r>
              <a:rPr lang="en-US" sz="1500" dirty="0"/>
              <a:t>Condition the flowers quickly storing them in the coolest area possible ideally around 35 degrees…</a:t>
            </a:r>
          </a:p>
          <a:p>
            <a:r>
              <a:rPr lang="en-US" sz="1500" dirty="0"/>
              <a:t>Store cut flowers in high humidity areas</a:t>
            </a:r>
          </a:p>
          <a:p>
            <a:r>
              <a:rPr lang="en-US" sz="1500" dirty="0"/>
              <a:t>Recut stems underwater when arranging</a:t>
            </a:r>
          </a:p>
          <a:p>
            <a:endParaRPr lang="en-US" sz="1500" dirty="0"/>
          </a:p>
        </p:txBody>
      </p:sp>
      <p:pic>
        <p:nvPicPr>
          <p:cNvPr id="5" name="Picture 4">
            <a:extLst>
              <a:ext uri="{FF2B5EF4-FFF2-40B4-BE49-F238E27FC236}">
                <a16:creationId xmlns:a16="http://schemas.microsoft.com/office/drawing/2014/main" id="{CFF7B966-8871-408E-8B3F-246ABFF9897A}"/>
              </a:ext>
            </a:extLst>
          </p:cNvPr>
          <p:cNvPicPr>
            <a:picLocks noChangeAspect="1"/>
          </p:cNvPicPr>
          <p:nvPr/>
        </p:nvPicPr>
        <p:blipFill rotWithShape="1">
          <a:blip r:embed="rId4"/>
          <a:srcRect l="23416" r="26521" b="-2"/>
          <a:stretch/>
        </p:blipFill>
        <p:spPr>
          <a:xfrm>
            <a:off x="4936167" y="866556"/>
            <a:ext cx="3843665" cy="5124887"/>
          </a:xfrm>
          <a:prstGeom prst="rect">
            <a:avLst/>
          </a:prstGeom>
        </p:spPr>
      </p:pic>
      <p:sp>
        <p:nvSpPr>
          <p:cNvPr id="36" name="Rectangle 35">
            <a:extLst>
              <a:ext uri="{FF2B5EF4-FFF2-40B4-BE49-F238E27FC236}">
                <a16:creationId xmlns:a16="http://schemas.microsoft.com/office/drawing/2014/main" id="{9B0011D9-F7F7-406C-9DF8-6E5D0404D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67732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D25506F-F092-4BA1-AF55-918C50933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53DDC01D-1457-421B-91B7-A37911A142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00200" y="685800"/>
            <a:ext cx="7543800" cy="54864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pic>
        <p:nvPicPr>
          <p:cNvPr id="13" name="Graphic 12">
            <a:extLst>
              <a:ext uri="{FF2B5EF4-FFF2-40B4-BE49-F238E27FC236}">
                <a16:creationId xmlns:a16="http://schemas.microsoft.com/office/drawing/2014/main" id="{62D6955C-623F-4E24-BDCB-C554684CBF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867262" y="-1147196"/>
            <a:ext cx="5475723" cy="9141714"/>
          </a:xfrm>
          <a:prstGeom prst="rect">
            <a:avLst/>
          </a:prstGeom>
        </p:spPr>
      </p:pic>
      <p:sp>
        <p:nvSpPr>
          <p:cNvPr id="2" name="Title 1"/>
          <p:cNvSpPr>
            <a:spLocks noGrp="1"/>
          </p:cNvSpPr>
          <p:nvPr>
            <p:ph type="title"/>
          </p:nvPr>
        </p:nvSpPr>
        <p:spPr>
          <a:xfrm>
            <a:off x="1097280" y="685800"/>
            <a:ext cx="3662172" cy="2252306"/>
          </a:xfrm>
        </p:spPr>
        <p:txBody>
          <a:bodyPr anchor="t">
            <a:normAutofit/>
          </a:bodyPr>
          <a:lstStyle/>
          <a:p>
            <a:r>
              <a:rPr lang="en-US" dirty="0"/>
              <a:t>Homemade Preservative Mixes</a:t>
            </a:r>
          </a:p>
        </p:txBody>
      </p:sp>
      <p:sp>
        <p:nvSpPr>
          <p:cNvPr id="15" name="Rectangle 14">
            <a:extLst>
              <a:ext uri="{FF2B5EF4-FFF2-40B4-BE49-F238E27FC236}">
                <a16:creationId xmlns:a16="http://schemas.microsoft.com/office/drawing/2014/main" id="{FB154F73-29A0-4CF8-939B-DD0DDA229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823"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64168" y="2743200"/>
            <a:ext cx="4395283" cy="3137145"/>
          </a:xfrm>
        </p:spPr>
        <p:txBody>
          <a:bodyPr>
            <a:normAutofit/>
          </a:bodyPr>
          <a:lstStyle/>
          <a:p>
            <a:r>
              <a:rPr lang="en-US" sz="1600" dirty="0"/>
              <a:t>Lemon-Lime Soda Mixture.  Mix 1 part regular lemon lime soda (not diet) with 3 parts warm water.  Add ¼ teaspoon liquid bleach per quart of solution.</a:t>
            </a:r>
          </a:p>
          <a:p>
            <a:r>
              <a:rPr lang="en-US" sz="1600" dirty="0"/>
              <a:t>Lemon Juice Mixture.  Mix 2 tablespoons of lemon juice (fresh or bottled), 1 tablespoon sugar, and ¼ teaspoon of bleach per quart of water</a:t>
            </a:r>
          </a:p>
        </p:txBody>
      </p:sp>
      <p:pic>
        <p:nvPicPr>
          <p:cNvPr id="4" name="Picture 3">
            <a:extLst>
              <a:ext uri="{FF2B5EF4-FFF2-40B4-BE49-F238E27FC236}">
                <a16:creationId xmlns:a16="http://schemas.microsoft.com/office/drawing/2014/main" id="{48DEC228-AD66-4090-B3A7-A4C122EC6A72}"/>
              </a:ext>
            </a:extLst>
          </p:cNvPr>
          <p:cNvPicPr>
            <a:picLocks noChangeAspect="1"/>
          </p:cNvPicPr>
          <p:nvPr/>
        </p:nvPicPr>
        <p:blipFill rotWithShape="1">
          <a:blip r:embed="rId4"/>
          <a:srcRect t="8267" r="-3" b="8731"/>
          <a:stretch/>
        </p:blipFill>
        <p:spPr>
          <a:xfrm>
            <a:off x="4897754" y="609600"/>
            <a:ext cx="3843665" cy="5124887"/>
          </a:xfrm>
          <a:prstGeom prst="rect">
            <a:avLst/>
          </a:prstGeom>
        </p:spPr>
      </p:pic>
      <p:sp>
        <p:nvSpPr>
          <p:cNvPr id="17" name="Rectangle 16">
            <a:extLst>
              <a:ext uri="{FF2B5EF4-FFF2-40B4-BE49-F238E27FC236}">
                <a16:creationId xmlns:a16="http://schemas.microsoft.com/office/drawing/2014/main" id="{9B0011D9-F7F7-406C-9DF8-6E5D0404D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43854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6492A0D-6B2B-464C-AB85-8A2AC0D77D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53DDC01D-1457-421B-91B7-A37911A142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00200" y="685800"/>
            <a:ext cx="7543800" cy="54864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pic>
        <p:nvPicPr>
          <p:cNvPr id="13" name="Graphic 12">
            <a:extLst>
              <a:ext uri="{FF2B5EF4-FFF2-40B4-BE49-F238E27FC236}">
                <a16:creationId xmlns:a16="http://schemas.microsoft.com/office/drawing/2014/main" id="{62D6955C-623F-4E24-BDCB-C554684CBF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867262" y="-1147196"/>
            <a:ext cx="5475723" cy="9141714"/>
          </a:xfrm>
          <a:prstGeom prst="rect">
            <a:avLst/>
          </a:prstGeom>
        </p:spPr>
      </p:pic>
      <p:sp>
        <p:nvSpPr>
          <p:cNvPr id="2" name="Title 1"/>
          <p:cNvSpPr>
            <a:spLocks noGrp="1"/>
          </p:cNvSpPr>
          <p:nvPr>
            <p:ph type="title"/>
          </p:nvPr>
        </p:nvSpPr>
        <p:spPr>
          <a:xfrm>
            <a:off x="1097280" y="685800"/>
            <a:ext cx="3662172" cy="2252306"/>
          </a:xfrm>
        </p:spPr>
        <p:txBody>
          <a:bodyPr anchor="t">
            <a:normAutofit/>
          </a:bodyPr>
          <a:lstStyle/>
          <a:p>
            <a:r>
              <a:rPr lang="en-US" dirty="0"/>
              <a:t>Basic Floral Design Tips</a:t>
            </a:r>
          </a:p>
        </p:txBody>
      </p:sp>
      <p:sp>
        <p:nvSpPr>
          <p:cNvPr id="15" name="Rectangle 14">
            <a:extLst>
              <a:ext uri="{FF2B5EF4-FFF2-40B4-BE49-F238E27FC236}">
                <a16:creationId xmlns:a16="http://schemas.microsoft.com/office/drawing/2014/main" id="{FB154F73-29A0-4CF8-939B-DD0DDA229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823"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526421" y="2399196"/>
            <a:ext cx="4530851" cy="4267200"/>
          </a:xfrm>
        </p:spPr>
        <p:txBody>
          <a:bodyPr>
            <a:normAutofit/>
          </a:bodyPr>
          <a:lstStyle/>
          <a:p>
            <a:r>
              <a:rPr lang="en-US" sz="1400" dirty="0"/>
              <a:t>The arrangement should be 1 ½-2 1/2 times the height of the vase or length of the bowl or tray, (measure from the rim of container to top of tallest flower).</a:t>
            </a:r>
          </a:p>
          <a:p>
            <a:r>
              <a:rPr lang="en-US" sz="1400" dirty="0"/>
              <a:t>Only use one, two, or three colors (four, not counting green is max.).</a:t>
            </a:r>
          </a:p>
          <a:p>
            <a:r>
              <a:rPr lang="en-US" sz="1400" dirty="0"/>
              <a:t>Two or three types of flowers are optimum, four maximum.</a:t>
            </a:r>
          </a:p>
          <a:p>
            <a:r>
              <a:rPr lang="en-US" sz="1400" dirty="0"/>
              <a:t>Buds and small flowers at the top and outer edges with larger flowers to the bottom and center.</a:t>
            </a:r>
          </a:p>
          <a:p>
            <a:r>
              <a:rPr lang="en-US" sz="1400" dirty="0"/>
              <a:t>Light colors at the top, darker at the base.</a:t>
            </a:r>
          </a:p>
          <a:p>
            <a:r>
              <a:rPr lang="en-US" sz="1400" dirty="0"/>
              <a:t>There should be three lighter flowers to every dark if they are the same size.</a:t>
            </a:r>
          </a:p>
          <a:p>
            <a:r>
              <a:rPr lang="en-US" sz="1400" dirty="0"/>
              <a:t>When less than twelve flowers are used, it is best to use an uneven number.</a:t>
            </a:r>
          </a:p>
          <a:p>
            <a:endParaRPr lang="en-US" sz="1000" dirty="0"/>
          </a:p>
        </p:txBody>
      </p:sp>
      <p:pic>
        <p:nvPicPr>
          <p:cNvPr id="4" name="Picture 3">
            <a:extLst>
              <a:ext uri="{FF2B5EF4-FFF2-40B4-BE49-F238E27FC236}">
                <a16:creationId xmlns:a16="http://schemas.microsoft.com/office/drawing/2014/main" id="{C82F76F3-6777-4D4D-A96B-897B06571ED9}"/>
              </a:ext>
            </a:extLst>
          </p:cNvPr>
          <p:cNvPicPr>
            <a:picLocks noChangeAspect="1"/>
          </p:cNvPicPr>
          <p:nvPr/>
        </p:nvPicPr>
        <p:blipFill>
          <a:blip r:embed="rId4"/>
          <a:stretch>
            <a:fillRect/>
          </a:stretch>
        </p:blipFill>
        <p:spPr>
          <a:xfrm>
            <a:off x="5196717" y="1036636"/>
            <a:ext cx="3420862" cy="5124887"/>
          </a:xfrm>
          <a:prstGeom prst="rect">
            <a:avLst/>
          </a:prstGeom>
        </p:spPr>
      </p:pic>
      <p:sp>
        <p:nvSpPr>
          <p:cNvPr id="17" name="Rectangle 16">
            <a:extLst>
              <a:ext uri="{FF2B5EF4-FFF2-40B4-BE49-F238E27FC236}">
                <a16:creationId xmlns:a16="http://schemas.microsoft.com/office/drawing/2014/main" id="{9B0011D9-F7F7-406C-9DF8-6E5D0404D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67346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1D4EE-DA4E-4631-80BB-49024F009DB2}"/>
              </a:ext>
            </a:extLst>
          </p:cNvPr>
          <p:cNvSpPr>
            <a:spLocks noGrp="1"/>
          </p:cNvSpPr>
          <p:nvPr>
            <p:ph type="title"/>
          </p:nvPr>
        </p:nvSpPr>
        <p:spPr/>
        <p:txBody>
          <a:bodyPr/>
          <a:lstStyle/>
          <a:p>
            <a:r>
              <a:rPr lang="en-US" dirty="0"/>
              <a:t>Questions?</a:t>
            </a:r>
          </a:p>
        </p:txBody>
      </p:sp>
      <p:pic>
        <p:nvPicPr>
          <p:cNvPr id="7" name="Content Placeholder 6">
            <a:extLst>
              <a:ext uri="{FF2B5EF4-FFF2-40B4-BE49-F238E27FC236}">
                <a16:creationId xmlns:a16="http://schemas.microsoft.com/office/drawing/2014/main" id="{42338E99-16A7-43F2-8056-03E2D5E1B403}"/>
              </a:ext>
            </a:extLst>
          </p:cNvPr>
          <p:cNvPicPr>
            <a:picLocks noGrp="1" noChangeAspect="1"/>
          </p:cNvPicPr>
          <p:nvPr>
            <p:ph idx="1"/>
          </p:nvPr>
        </p:nvPicPr>
        <p:blipFill>
          <a:blip r:embed="rId2"/>
          <a:stretch>
            <a:fillRect/>
          </a:stretch>
        </p:blipFill>
        <p:spPr>
          <a:xfrm>
            <a:off x="820847" y="1825625"/>
            <a:ext cx="7502306" cy="4351338"/>
          </a:xfrm>
          <a:prstGeom prst="rect">
            <a:avLst/>
          </a:prstGeom>
        </p:spPr>
      </p:pic>
    </p:spTree>
    <p:extLst>
      <p:ext uri="{BB962C8B-B14F-4D97-AF65-F5344CB8AC3E}">
        <p14:creationId xmlns:p14="http://schemas.microsoft.com/office/powerpoint/2010/main" val="23351179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2212</TotalTime>
  <Words>987</Words>
  <Application>Microsoft Office PowerPoint</Application>
  <PresentationFormat>On-screen Show (4:3)</PresentationFormat>
  <Paragraphs>103</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Helvetica Neue Medium</vt:lpstr>
      <vt:lpstr>Office Theme</vt:lpstr>
      <vt:lpstr>An Often Unsung Annual…..Marigold!</vt:lpstr>
      <vt:lpstr>Marigold-Tagetes</vt:lpstr>
      <vt:lpstr>History</vt:lpstr>
      <vt:lpstr>History</vt:lpstr>
      <vt:lpstr>Nomenclature</vt:lpstr>
      <vt:lpstr>Uses</vt:lpstr>
      <vt:lpstr>Marigold As An Herb </vt:lpstr>
      <vt:lpstr>Marigold As An Herb</vt:lpstr>
      <vt:lpstr>Soil Preparations for New and Existing Flower Beds</vt:lpstr>
      <vt:lpstr>Fertilization</vt:lpstr>
      <vt:lpstr>Bed Preparations</vt:lpstr>
      <vt:lpstr>Weed Control</vt:lpstr>
      <vt:lpstr>Seed Starting Tips Indoors</vt:lpstr>
      <vt:lpstr>Which would you prefer to see?</vt:lpstr>
      <vt:lpstr>Outdoor Seed Starting</vt:lpstr>
      <vt:lpstr> French Type Examples</vt:lpstr>
      <vt:lpstr>African Type Examples</vt:lpstr>
      <vt:lpstr>Possible Problems-Spider Mites!!!</vt:lpstr>
      <vt:lpstr>Possible Problems – Slugs</vt:lpstr>
      <vt:lpstr>Extending Cut Flower Life</vt:lpstr>
      <vt:lpstr>Homemade Preservative Mixes</vt:lpstr>
      <vt:lpstr>Basic Floral Design Tips</vt:lpstr>
      <vt:lpstr>Questions?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Growing Cut Flowers for Market and Home Enjoyment</dc:title>
  <dc:creator>MasonHort</dc:creator>
  <cp:lastModifiedBy>Morgeson, James D.</cp:lastModifiedBy>
  <cp:revision>86</cp:revision>
  <cp:lastPrinted>2016-01-26T14:33:21Z</cp:lastPrinted>
  <dcterms:created xsi:type="dcterms:W3CDTF">2015-03-05T14:52:14Z</dcterms:created>
  <dcterms:modified xsi:type="dcterms:W3CDTF">2023-04-26T13:38:09Z</dcterms:modified>
</cp:coreProperties>
</file>